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47B884-ED38-4CB4-AE12-398714951A47}">
  <a:tblStyle styleId="{A147B884-ED38-4CB4-AE12-398714951A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bold.fntdata"/><Relationship Id="rId21" Type="http://schemas.openxmlformats.org/officeDocument/2006/relationships/slide" Target="slides/slide15.xml"/><Relationship Id="rId43" Type="http://schemas.openxmlformats.org/officeDocument/2006/relationships/font" Target="fonts/Roboto-regular.fntdata"/><Relationship Id="rId24" Type="http://schemas.openxmlformats.org/officeDocument/2006/relationships/slide" Target="slides/slide18.xml"/><Relationship Id="rId46" Type="http://schemas.openxmlformats.org/officeDocument/2006/relationships/font" Target="fonts/Roboto-boldItalic.fntdata"/><Relationship Id="rId23" Type="http://schemas.openxmlformats.org/officeDocument/2006/relationships/slide" Target="slides/slide17.xml"/><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Andrew: Hi everyone, we’re ASLingo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&lt;everyone signs their name, shuffle towards front of podium taking turns&gt;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Jeremy: If you didn’t understand that, that’s okay  because our app ASLingo is here to help you learn American Sign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&lt;introductions in English&gt;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5eb2088a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5eb2088a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Our model is a neural network trained on datasets consisting of these landmark data for each particular sign.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5eb2088a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5eb2088a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For dynamic sign recognition, the model is trained in a similar way, but on a compilation of 30 frames of landmark data to account for the movement of the hand.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5eb2088a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5eb2088a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For the app as a whole, landmark data is gathered from the user’s webcam and is sent to our backend server which runs preprocessing on the data and runs it through the model, which it then returns a result which is sent back to the user.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5eb2088a7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5eb2088a7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Initially, we considered using third party open source datasets to train our machine learning model on. However, early on during development we realized that there weren’t that many resources or datasets out there for ASL signs, especially for our particular use case where we would want to include dynamic signs and the ability to add new words to the model.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5eb2088a7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5eb2088a7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Additionally, American sign language itself is not static and is continuously changing, with different variations for signs that existing datasets do not account for.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c6a11994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c6a11994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To address this, we decided to gather our own landmark data through our own internal tools. Through these tools, we were able to train our models through custom gathered data, making it easy for us to train the model on new words or hand signs, or for variations of signs that may exist.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c6a11994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c6a119945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5eb2088a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5eb2088a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c6a11994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c6a11994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5eb2088a7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5eb2088a7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c6a11994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6c6a11994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5eb2088a7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5eb2088a7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5ff1baa4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5ff1baa4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5eb2088a7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5eb2088a7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5eb2088a7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5eb2088a7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Average is about 8</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5f358d4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5f358d4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move on to what makes ASLingo stand out from current market solutions and other similar 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already n</a:t>
            </a:r>
            <a:r>
              <a:rPr lang="en-GB"/>
              <a:t>umerous applications whose aim is to educate people in American Sign Language. However, most of these solutions offer limited scope in their teaching methods.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c6a251f8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c6a251f8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For instance, Lingvano, a popular platform, primarily provides short-form videos that teach users individual signs.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While this approach has its merits, it falls short in offering a comprehensive learning experience. The assessment capabilities are basic and don’t allow learners to practice what they’ve learned.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5ff1baa46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5ff1baa46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c6a11994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c6a11994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 contrast, ASLingo provides a platform not only for learning signs but also for assessment.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This dual approach is crucial for improving proficiency in ASL, as it goes beyond mere recognition to active usage of the language.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Moreover, many previous capstone projects have focused exclusively on teaching the alphabet hand signs using static frame capture technology.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This is what Dr. Smith has informed us of and to differentiate us from other projects, we wanted to be able to detect moving or dynamic hand signs.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American Sign Language is a language that focuses really heavily on communication via movement.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So, with ASLingo, we’re able to better capture the full, dynamic nature of ASL.</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5f358d49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5f358d4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capability allows for a far more extensive selection of signs to be implemented, providing a richer learning experience that mirrors real-life ASL communication more closely.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5e29dd03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5e29dd03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Another critical aspect where ASLingo differs is in the quality and nature of the data used for machine learning.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5eb2088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5eb2088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5e29dd03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5e29dd0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Many other ASL machine learning projects suffer from biases in their datasets and a lack of dynamic hand sign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fact, there is very minimal publicly available data for these projects to train 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lack of quality and usable data not only significantly hampers the effectiveness of the learning experience but also limits developers to being able to implement computer vision for only the alphabet for example.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5f358d49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5f358d49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ASLingo addresses this issue by sourcing data directly from our hand signs data gathering tool.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 made sure to consult with the McMaster Sign Language Club to ensure the correctness and authenticity of the signs being taught.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collaboration has been instrumental in creating a more accurate and unbiased learning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 conclusion, ASLingo stands out in the market by offering a more interactive and comprehensive learning experience, dynamic sign detection implementation, and ensuring the accuracy and authenticity of the signs taught.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5eb2088a7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5eb2088a7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5eb2088a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5eb2088a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5eb2088a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c5eb2088a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One future improvement to make is implementing user account progressions. This will increase user engagement and commitment to learning ASL if they are given progression based exercises and can see historical data on their progression.</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An initial calibration could increase user experience by ensuring all the users hand signs are going to be properly captured and analyzed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c5eb2088a7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c5eb2088a7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For static signs, our current application predicts the user’s hand sign near instantaneously with a certain confidence level. However, since a lot of the static signs are similar to each other, the model predicts any hand sign, even if it is not a valid sign, with high confidence. A potential solution to this issue would be to consider a list of the most recently signed signs and only output the sign that appears the most (and is over a certain threshold).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5eb2088a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c5eb2088a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5eb2088a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5eb2088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c6a11994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c6a11994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5eb2088a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5eb2088a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5eb2088a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5eb2088a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5eb2088a7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5eb2088a7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Edward: Starting off, we have the homepage. This is the landing page of the application. It tells users about the app and contains a direct link to start learning with the app. As well, it explains our goal for the app and how the app works. Next,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5eb2088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5eb2088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Let’s go over on a surface level how everything works.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For hand recognition, we employed the use of Google’s Mediapipe’s hand tracking library to gather hand positioning data known as hand landmarks from the webcam. In the library, a hand is recognized through a series of 21 landmark coordinates, each of which are responsible for tracking the position of various points of the hand.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gif"/><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gif"/><Relationship Id="rId4" Type="http://schemas.openxmlformats.org/officeDocument/2006/relationships/image" Target="../media/image4.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460950" y="2346525"/>
            <a:ext cx="8222100" cy="9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ASLingo Final Presentation	</a:t>
            </a:r>
            <a:endParaRPr/>
          </a:p>
        </p:txBody>
      </p:sp>
      <p:sp>
        <p:nvSpPr>
          <p:cNvPr id="68" name="Google Shape;68;p13"/>
          <p:cNvSpPr txBox="1"/>
          <p:nvPr>
            <p:ph idx="1" type="subTitle"/>
          </p:nvPr>
        </p:nvSpPr>
        <p:spPr>
          <a:xfrm>
            <a:off x="330275" y="3406755"/>
            <a:ext cx="8222100" cy="432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a:t>A Web Application to Help People Learn American Sign Language</a:t>
            </a:r>
            <a:endParaRPr/>
          </a:p>
        </p:txBody>
      </p:sp>
      <p:pic>
        <p:nvPicPr>
          <p:cNvPr id="69" name="Google Shape;69;p13"/>
          <p:cNvPicPr preferRelativeResize="0"/>
          <p:nvPr/>
        </p:nvPicPr>
        <p:blipFill>
          <a:blip r:embed="rId3">
            <a:alphaModFix/>
          </a:blip>
          <a:stretch>
            <a:fillRect/>
          </a:stretch>
        </p:blipFill>
        <p:spPr>
          <a:xfrm>
            <a:off x="2549551" y="127375"/>
            <a:ext cx="4044900" cy="1828700"/>
          </a:xfrm>
          <a:prstGeom prst="rect">
            <a:avLst/>
          </a:prstGeom>
          <a:noFill/>
          <a:ln>
            <a:noFill/>
          </a:ln>
        </p:spPr>
      </p:pic>
      <p:sp>
        <p:nvSpPr>
          <p:cNvPr id="70" name="Google Shape;70;p13"/>
          <p:cNvSpPr txBox="1"/>
          <p:nvPr/>
        </p:nvSpPr>
        <p:spPr>
          <a:xfrm>
            <a:off x="8509075" y="4755125"/>
            <a:ext cx="714300" cy="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1/22</a:t>
            </a:r>
            <a:endParaRPr sz="1800">
              <a:solidFill>
                <a:schemeClr val="lt2"/>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How it works</a:t>
            </a:r>
            <a:endParaRPr/>
          </a:p>
        </p:txBody>
      </p:sp>
      <p:sp>
        <p:nvSpPr>
          <p:cNvPr id="132" name="Google Shape;132;p22"/>
          <p:cNvSpPr txBox="1"/>
          <p:nvPr/>
        </p:nvSpPr>
        <p:spPr>
          <a:xfrm>
            <a:off x="8502575" y="4721700"/>
            <a:ext cx="7125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4/22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33" name="Google Shape;133;p22"/>
          <p:cNvPicPr preferRelativeResize="0"/>
          <p:nvPr/>
        </p:nvPicPr>
        <p:blipFill>
          <a:blip r:embed="rId3">
            <a:alphaModFix/>
          </a:blip>
          <a:stretch>
            <a:fillRect/>
          </a:stretch>
        </p:blipFill>
        <p:spPr>
          <a:xfrm>
            <a:off x="1129162" y="2596875"/>
            <a:ext cx="1824775" cy="1653700"/>
          </a:xfrm>
          <a:prstGeom prst="rect">
            <a:avLst/>
          </a:prstGeom>
          <a:noFill/>
          <a:ln>
            <a:noFill/>
          </a:ln>
        </p:spPr>
      </p:pic>
      <p:pic>
        <p:nvPicPr>
          <p:cNvPr id="134" name="Google Shape;134;p22"/>
          <p:cNvPicPr preferRelativeResize="0"/>
          <p:nvPr/>
        </p:nvPicPr>
        <p:blipFill>
          <a:blip r:embed="rId4">
            <a:alphaModFix/>
          </a:blip>
          <a:stretch>
            <a:fillRect/>
          </a:stretch>
        </p:blipFill>
        <p:spPr>
          <a:xfrm>
            <a:off x="3758986" y="2668075"/>
            <a:ext cx="3022649" cy="1511325"/>
          </a:xfrm>
          <a:prstGeom prst="rect">
            <a:avLst/>
          </a:prstGeom>
          <a:noFill/>
          <a:ln>
            <a:noFill/>
          </a:ln>
        </p:spPr>
      </p:pic>
      <p:cxnSp>
        <p:nvCxnSpPr>
          <p:cNvPr id="135" name="Google Shape;135;p22"/>
          <p:cNvCxnSpPr/>
          <p:nvPr/>
        </p:nvCxnSpPr>
        <p:spPr>
          <a:xfrm>
            <a:off x="3000212" y="3423125"/>
            <a:ext cx="712500" cy="12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22"/>
          <p:cNvCxnSpPr/>
          <p:nvPr/>
        </p:nvCxnSpPr>
        <p:spPr>
          <a:xfrm>
            <a:off x="6827912" y="3423125"/>
            <a:ext cx="712500" cy="1200"/>
          </a:xfrm>
          <a:prstGeom prst="straightConnector1">
            <a:avLst/>
          </a:prstGeom>
          <a:noFill/>
          <a:ln cap="flat" cmpd="sng" w="9525">
            <a:solidFill>
              <a:schemeClr val="dk2"/>
            </a:solidFill>
            <a:prstDash val="solid"/>
            <a:round/>
            <a:headEnd len="med" w="med" type="none"/>
            <a:tailEnd len="med" w="med" type="triangle"/>
          </a:ln>
        </p:spPr>
      </p:cxnSp>
      <p:sp>
        <p:nvSpPr>
          <p:cNvPr id="137" name="Google Shape;137;p22"/>
          <p:cNvSpPr txBox="1"/>
          <p:nvPr/>
        </p:nvSpPr>
        <p:spPr>
          <a:xfrm>
            <a:off x="7617250" y="3191375"/>
            <a:ext cx="5046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“R”</a:t>
            </a:r>
            <a:endParaRPr sz="1800">
              <a:solidFill>
                <a:schemeClr val="lt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How it works</a:t>
            </a:r>
            <a:endParaRPr/>
          </a:p>
        </p:txBody>
      </p:sp>
      <p:sp>
        <p:nvSpPr>
          <p:cNvPr id="143" name="Google Shape;143;p23"/>
          <p:cNvSpPr txBox="1"/>
          <p:nvPr/>
        </p:nvSpPr>
        <p:spPr>
          <a:xfrm>
            <a:off x="8502575" y="4721700"/>
            <a:ext cx="7125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4/22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44" name="Google Shape;144;p23"/>
          <p:cNvPicPr preferRelativeResize="0"/>
          <p:nvPr/>
        </p:nvPicPr>
        <p:blipFill>
          <a:blip r:embed="rId3">
            <a:alphaModFix/>
          </a:blip>
          <a:stretch>
            <a:fillRect/>
          </a:stretch>
        </p:blipFill>
        <p:spPr>
          <a:xfrm>
            <a:off x="1129162" y="2480675"/>
            <a:ext cx="1824775" cy="1653700"/>
          </a:xfrm>
          <a:prstGeom prst="rect">
            <a:avLst/>
          </a:prstGeom>
          <a:noFill/>
          <a:ln cap="flat" cmpd="sng" w="9525">
            <a:solidFill>
              <a:schemeClr val="dk2"/>
            </a:solidFill>
            <a:prstDash val="solid"/>
            <a:round/>
            <a:headEnd len="sm" w="sm" type="none"/>
            <a:tailEnd len="sm" w="sm" type="none"/>
          </a:ln>
        </p:spPr>
      </p:pic>
      <p:pic>
        <p:nvPicPr>
          <p:cNvPr id="145" name="Google Shape;145;p23"/>
          <p:cNvPicPr preferRelativeResize="0"/>
          <p:nvPr/>
        </p:nvPicPr>
        <p:blipFill>
          <a:blip r:embed="rId4">
            <a:alphaModFix/>
          </a:blip>
          <a:stretch>
            <a:fillRect/>
          </a:stretch>
        </p:blipFill>
        <p:spPr>
          <a:xfrm>
            <a:off x="3758986" y="2668075"/>
            <a:ext cx="3022649" cy="1511325"/>
          </a:xfrm>
          <a:prstGeom prst="rect">
            <a:avLst/>
          </a:prstGeom>
          <a:noFill/>
          <a:ln>
            <a:noFill/>
          </a:ln>
        </p:spPr>
      </p:pic>
      <p:cxnSp>
        <p:nvCxnSpPr>
          <p:cNvPr id="146" name="Google Shape;146;p23"/>
          <p:cNvCxnSpPr/>
          <p:nvPr/>
        </p:nvCxnSpPr>
        <p:spPr>
          <a:xfrm>
            <a:off x="3000212" y="3423125"/>
            <a:ext cx="712500" cy="12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23"/>
          <p:cNvCxnSpPr/>
          <p:nvPr/>
        </p:nvCxnSpPr>
        <p:spPr>
          <a:xfrm>
            <a:off x="6827912" y="3423125"/>
            <a:ext cx="712500" cy="120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p23"/>
          <p:cNvSpPr txBox="1"/>
          <p:nvPr/>
        </p:nvSpPr>
        <p:spPr>
          <a:xfrm>
            <a:off x="7617250" y="3191375"/>
            <a:ext cx="8532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“hello”</a:t>
            </a:r>
            <a:endParaRPr sz="1800">
              <a:solidFill>
                <a:schemeClr val="lt2"/>
              </a:solidFill>
              <a:latin typeface="Roboto"/>
              <a:ea typeface="Roboto"/>
              <a:cs typeface="Roboto"/>
              <a:sym typeface="Roboto"/>
            </a:endParaRPr>
          </a:p>
        </p:txBody>
      </p:sp>
      <p:pic>
        <p:nvPicPr>
          <p:cNvPr id="149" name="Google Shape;149;p23"/>
          <p:cNvPicPr preferRelativeResize="0"/>
          <p:nvPr/>
        </p:nvPicPr>
        <p:blipFill>
          <a:blip r:embed="rId3">
            <a:alphaModFix/>
          </a:blip>
          <a:stretch>
            <a:fillRect/>
          </a:stretch>
        </p:blipFill>
        <p:spPr>
          <a:xfrm>
            <a:off x="1006312" y="2619150"/>
            <a:ext cx="1824775" cy="1653700"/>
          </a:xfrm>
          <a:prstGeom prst="rect">
            <a:avLst/>
          </a:prstGeom>
          <a:noFill/>
          <a:ln cap="flat" cmpd="sng" w="9525">
            <a:solidFill>
              <a:schemeClr val="dk2"/>
            </a:solidFill>
            <a:prstDash val="solid"/>
            <a:round/>
            <a:headEnd len="sm" w="sm" type="none"/>
            <a:tailEnd len="sm" w="sm" type="none"/>
          </a:ln>
        </p:spPr>
      </p:pic>
      <p:pic>
        <p:nvPicPr>
          <p:cNvPr id="150" name="Google Shape;150;p23"/>
          <p:cNvPicPr preferRelativeResize="0"/>
          <p:nvPr/>
        </p:nvPicPr>
        <p:blipFill>
          <a:blip r:embed="rId3">
            <a:alphaModFix/>
          </a:blip>
          <a:stretch>
            <a:fillRect/>
          </a:stretch>
        </p:blipFill>
        <p:spPr>
          <a:xfrm>
            <a:off x="895737" y="2734875"/>
            <a:ext cx="1824775" cy="1653700"/>
          </a:xfrm>
          <a:prstGeom prst="rect">
            <a:avLst/>
          </a:prstGeom>
          <a:noFill/>
          <a:ln cap="flat" cmpd="sng" w="9525">
            <a:solidFill>
              <a:schemeClr val="dk2"/>
            </a:solidFill>
            <a:prstDash val="solid"/>
            <a:round/>
            <a:headEnd len="sm" w="sm" type="none"/>
            <a:tailEnd len="sm" w="sm" type="none"/>
          </a:ln>
        </p:spPr>
      </p:pic>
      <p:pic>
        <p:nvPicPr>
          <p:cNvPr id="151" name="Google Shape;151;p23"/>
          <p:cNvPicPr preferRelativeResize="0"/>
          <p:nvPr/>
        </p:nvPicPr>
        <p:blipFill>
          <a:blip r:embed="rId3">
            <a:alphaModFix/>
          </a:blip>
          <a:stretch>
            <a:fillRect/>
          </a:stretch>
        </p:blipFill>
        <p:spPr>
          <a:xfrm>
            <a:off x="785162" y="2850575"/>
            <a:ext cx="1824775" cy="1653700"/>
          </a:xfrm>
          <a:prstGeom prst="rect">
            <a:avLst/>
          </a:prstGeom>
          <a:noFill/>
          <a:ln cap="flat" cmpd="sng" w="9525">
            <a:solidFill>
              <a:schemeClr val="dk2"/>
            </a:solidFill>
            <a:prstDash val="solid"/>
            <a:round/>
            <a:headEnd len="sm" w="sm" type="none"/>
            <a:tailEnd len="sm" w="sm" type="none"/>
          </a:ln>
        </p:spPr>
      </p:pic>
      <p:sp>
        <p:nvSpPr>
          <p:cNvPr id="152" name="Google Shape;152;p23"/>
          <p:cNvSpPr txBox="1"/>
          <p:nvPr/>
        </p:nvSpPr>
        <p:spPr>
          <a:xfrm>
            <a:off x="103975" y="2819375"/>
            <a:ext cx="8289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2"/>
                </a:solidFill>
                <a:latin typeface="Roboto"/>
                <a:ea typeface="Roboto"/>
                <a:cs typeface="Roboto"/>
                <a:sym typeface="Roboto"/>
              </a:rPr>
              <a:t>frame 1</a:t>
            </a:r>
            <a:endParaRPr sz="1200">
              <a:solidFill>
                <a:schemeClr val="lt2"/>
              </a:solidFill>
              <a:latin typeface="Roboto"/>
              <a:ea typeface="Roboto"/>
              <a:cs typeface="Roboto"/>
              <a:sym typeface="Roboto"/>
            </a:endParaRPr>
          </a:p>
        </p:txBody>
      </p:sp>
      <p:sp>
        <p:nvSpPr>
          <p:cNvPr id="153" name="Google Shape;153;p23"/>
          <p:cNvSpPr txBox="1"/>
          <p:nvPr/>
        </p:nvSpPr>
        <p:spPr>
          <a:xfrm>
            <a:off x="177425" y="2619150"/>
            <a:ext cx="8289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2"/>
                </a:solidFill>
                <a:latin typeface="Roboto"/>
                <a:ea typeface="Roboto"/>
                <a:cs typeface="Roboto"/>
                <a:sym typeface="Roboto"/>
              </a:rPr>
              <a:t>frame 2</a:t>
            </a:r>
            <a:endParaRPr sz="1200">
              <a:solidFill>
                <a:schemeClr val="lt2"/>
              </a:solidFill>
              <a:latin typeface="Roboto"/>
              <a:ea typeface="Roboto"/>
              <a:cs typeface="Roboto"/>
              <a:sym typeface="Roboto"/>
            </a:endParaRPr>
          </a:p>
        </p:txBody>
      </p:sp>
      <p:sp>
        <p:nvSpPr>
          <p:cNvPr id="154" name="Google Shape;154;p23"/>
          <p:cNvSpPr txBox="1"/>
          <p:nvPr/>
        </p:nvSpPr>
        <p:spPr>
          <a:xfrm>
            <a:off x="557175" y="2447375"/>
            <a:ext cx="8289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2"/>
                </a:solidFill>
                <a:latin typeface="Roboto"/>
                <a:ea typeface="Roboto"/>
                <a:cs typeface="Roboto"/>
                <a:sym typeface="Roboto"/>
              </a:rPr>
              <a:t>…</a:t>
            </a:r>
            <a:endParaRPr sz="1200">
              <a:solidFill>
                <a:schemeClr val="lt2"/>
              </a:solidFill>
              <a:latin typeface="Roboto"/>
              <a:ea typeface="Roboto"/>
              <a:cs typeface="Roboto"/>
              <a:sym typeface="Roboto"/>
            </a:endParaRPr>
          </a:p>
        </p:txBody>
      </p:sp>
      <p:sp>
        <p:nvSpPr>
          <p:cNvPr id="155" name="Google Shape;155;p23"/>
          <p:cNvSpPr txBox="1"/>
          <p:nvPr/>
        </p:nvSpPr>
        <p:spPr>
          <a:xfrm>
            <a:off x="300275" y="2330675"/>
            <a:ext cx="8289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2"/>
                </a:solidFill>
                <a:latin typeface="Roboto"/>
                <a:ea typeface="Roboto"/>
                <a:cs typeface="Roboto"/>
                <a:sym typeface="Roboto"/>
              </a:rPr>
              <a:t>frame n</a:t>
            </a:r>
            <a:endParaRPr sz="1200">
              <a:solidFill>
                <a:schemeClr val="lt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How it works</a:t>
            </a:r>
            <a:endParaRPr/>
          </a:p>
        </p:txBody>
      </p:sp>
      <p:sp>
        <p:nvSpPr>
          <p:cNvPr id="161" name="Google Shape;161;p24"/>
          <p:cNvSpPr txBox="1"/>
          <p:nvPr/>
        </p:nvSpPr>
        <p:spPr>
          <a:xfrm>
            <a:off x="8532325" y="4721700"/>
            <a:ext cx="68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4/22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62" name="Google Shape;162;p24"/>
          <p:cNvPicPr preferRelativeResize="0"/>
          <p:nvPr/>
        </p:nvPicPr>
        <p:blipFill>
          <a:blip r:embed="rId3">
            <a:alphaModFix/>
          </a:blip>
          <a:stretch>
            <a:fillRect/>
          </a:stretch>
        </p:blipFill>
        <p:spPr>
          <a:xfrm>
            <a:off x="2074837" y="2645800"/>
            <a:ext cx="1491214" cy="1351415"/>
          </a:xfrm>
          <a:prstGeom prst="rect">
            <a:avLst/>
          </a:prstGeom>
          <a:noFill/>
          <a:ln cap="flat" cmpd="sng" w="9525">
            <a:solidFill>
              <a:schemeClr val="dk2"/>
            </a:solidFill>
            <a:prstDash val="solid"/>
            <a:round/>
            <a:headEnd len="sm" w="sm" type="none"/>
            <a:tailEnd len="sm" w="sm" type="none"/>
          </a:ln>
        </p:spPr>
      </p:pic>
      <p:pic>
        <p:nvPicPr>
          <p:cNvPr id="163" name="Google Shape;163;p24"/>
          <p:cNvPicPr preferRelativeResize="0"/>
          <p:nvPr/>
        </p:nvPicPr>
        <p:blipFill>
          <a:blip r:embed="rId3">
            <a:alphaModFix/>
          </a:blip>
          <a:stretch>
            <a:fillRect/>
          </a:stretch>
        </p:blipFill>
        <p:spPr>
          <a:xfrm>
            <a:off x="1974443" y="2758963"/>
            <a:ext cx="1491214" cy="1351415"/>
          </a:xfrm>
          <a:prstGeom prst="rect">
            <a:avLst/>
          </a:prstGeom>
          <a:noFill/>
          <a:ln cap="flat" cmpd="sng" w="9525">
            <a:solidFill>
              <a:schemeClr val="dk2"/>
            </a:solidFill>
            <a:prstDash val="solid"/>
            <a:round/>
            <a:headEnd len="sm" w="sm" type="none"/>
            <a:tailEnd len="sm" w="sm" type="none"/>
          </a:ln>
        </p:spPr>
      </p:pic>
      <p:pic>
        <p:nvPicPr>
          <p:cNvPr id="164" name="Google Shape;164;p24"/>
          <p:cNvPicPr preferRelativeResize="0"/>
          <p:nvPr/>
        </p:nvPicPr>
        <p:blipFill>
          <a:blip r:embed="rId3">
            <a:alphaModFix/>
          </a:blip>
          <a:stretch>
            <a:fillRect/>
          </a:stretch>
        </p:blipFill>
        <p:spPr>
          <a:xfrm>
            <a:off x="1884081" y="2853534"/>
            <a:ext cx="1491214" cy="1351415"/>
          </a:xfrm>
          <a:prstGeom prst="rect">
            <a:avLst/>
          </a:prstGeom>
          <a:noFill/>
          <a:ln cap="flat" cmpd="sng" w="9525">
            <a:solidFill>
              <a:schemeClr val="dk2"/>
            </a:solidFill>
            <a:prstDash val="solid"/>
            <a:round/>
            <a:headEnd len="sm" w="sm" type="none"/>
            <a:tailEnd len="sm" w="sm" type="none"/>
          </a:ln>
        </p:spPr>
      </p:pic>
      <p:pic>
        <p:nvPicPr>
          <p:cNvPr id="165" name="Google Shape;165;p24"/>
          <p:cNvPicPr preferRelativeResize="0"/>
          <p:nvPr/>
        </p:nvPicPr>
        <p:blipFill>
          <a:blip r:embed="rId3">
            <a:alphaModFix/>
          </a:blip>
          <a:stretch>
            <a:fillRect/>
          </a:stretch>
        </p:blipFill>
        <p:spPr>
          <a:xfrm>
            <a:off x="1793718" y="2948085"/>
            <a:ext cx="1491214" cy="1351415"/>
          </a:xfrm>
          <a:prstGeom prst="rect">
            <a:avLst/>
          </a:prstGeom>
          <a:noFill/>
          <a:ln cap="flat" cmpd="sng" w="9525">
            <a:solidFill>
              <a:schemeClr val="dk2"/>
            </a:solidFill>
            <a:prstDash val="solid"/>
            <a:round/>
            <a:headEnd len="sm" w="sm" type="none"/>
            <a:tailEnd len="sm" w="sm" type="none"/>
          </a:ln>
        </p:spPr>
      </p:pic>
      <p:pic>
        <p:nvPicPr>
          <p:cNvPr id="166" name="Google Shape;166;p24"/>
          <p:cNvPicPr preferRelativeResize="0"/>
          <p:nvPr/>
        </p:nvPicPr>
        <p:blipFill>
          <a:blip r:embed="rId4">
            <a:alphaModFix/>
          </a:blip>
          <a:stretch>
            <a:fillRect/>
          </a:stretch>
        </p:blipFill>
        <p:spPr>
          <a:xfrm>
            <a:off x="341925" y="3095885"/>
            <a:ext cx="886687" cy="886691"/>
          </a:xfrm>
          <a:prstGeom prst="rect">
            <a:avLst/>
          </a:prstGeom>
          <a:noFill/>
          <a:ln>
            <a:noFill/>
          </a:ln>
        </p:spPr>
      </p:pic>
      <p:cxnSp>
        <p:nvCxnSpPr>
          <p:cNvPr id="167" name="Google Shape;167;p24"/>
          <p:cNvCxnSpPr>
            <a:stCxn id="166" idx="3"/>
          </p:cNvCxnSpPr>
          <p:nvPr/>
        </p:nvCxnSpPr>
        <p:spPr>
          <a:xfrm>
            <a:off x="1228612" y="3539231"/>
            <a:ext cx="483300" cy="0"/>
          </a:xfrm>
          <a:prstGeom prst="straightConnector1">
            <a:avLst/>
          </a:prstGeom>
          <a:noFill/>
          <a:ln cap="flat" cmpd="sng" w="9525">
            <a:solidFill>
              <a:schemeClr val="dk2"/>
            </a:solidFill>
            <a:prstDash val="solid"/>
            <a:round/>
            <a:headEnd len="med" w="med" type="none"/>
            <a:tailEnd len="med" w="med" type="triangle"/>
          </a:ln>
        </p:spPr>
      </p:cxnSp>
      <p:sp>
        <p:nvSpPr>
          <p:cNvPr id="168" name="Google Shape;168;p24"/>
          <p:cNvSpPr/>
          <p:nvPr/>
        </p:nvSpPr>
        <p:spPr>
          <a:xfrm>
            <a:off x="244625" y="2366875"/>
            <a:ext cx="3590100" cy="2354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9" name="Google Shape;169;p24"/>
          <p:cNvSpPr txBox="1"/>
          <p:nvPr/>
        </p:nvSpPr>
        <p:spPr>
          <a:xfrm>
            <a:off x="1269125" y="1943963"/>
            <a:ext cx="15411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User Browser</a:t>
            </a:r>
            <a:endParaRPr sz="1800">
              <a:solidFill>
                <a:schemeClr val="lt2"/>
              </a:solidFill>
              <a:latin typeface="Roboto"/>
              <a:ea typeface="Roboto"/>
              <a:cs typeface="Roboto"/>
              <a:sym typeface="Roboto"/>
            </a:endParaRPr>
          </a:p>
        </p:txBody>
      </p:sp>
      <p:sp>
        <p:nvSpPr>
          <p:cNvPr id="170" name="Google Shape;170;p24"/>
          <p:cNvSpPr/>
          <p:nvPr/>
        </p:nvSpPr>
        <p:spPr>
          <a:xfrm>
            <a:off x="5103900" y="2366875"/>
            <a:ext cx="3590100" cy="2354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 name="Google Shape;171;p24"/>
          <p:cNvSpPr txBox="1"/>
          <p:nvPr/>
        </p:nvSpPr>
        <p:spPr>
          <a:xfrm>
            <a:off x="6128400" y="1943963"/>
            <a:ext cx="1541100" cy="26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lt2"/>
                </a:solidFill>
                <a:latin typeface="Roboto"/>
                <a:ea typeface="Roboto"/>
                <a:cs typeface="Roboto"/>
                <a:sym typeface="Roboto"/>
              </a:rPr>
              <a:t>Server</a:t>
            </a:r>
            <a:endParaRPr sz="1800">
              <a:solidFill>
                <a:schemeClr val="lt2"/>
              </a:solidFill>
              <a:latin typeface="Roboto"/>
              <a:ea typeface="Roboto"/>
              <a:cs typeface="Roboto"/>
              <a:sym typeface="Roboto"/>
            </a:endParaRPr>
          </a:p>
        </p:txBody>
      </p:sp>
      <p:pic>
        <p:nvPicPr>
          <p:cNvPr id="172" name="Google Shape;172;p24"/>
          <p:cNvPicPr preferRelativeResize="0"/>
          <p:nvPr/>
        </p:nvPicPr>
        <p:blipFill>
          <a:blip r:embed="rId5">
            <a:alphaModFix/>
          </a:blip>
          <a:stretch>
            <a:fillRect/>
          </a:stretch>
        </p:blipFill>
        <p:spPr>
          <a:xfrm>
            <a:off x="5311612" y="3160375"/>
            <a:ext cx="1279488" cy="767700"/>
          </a:xfrm>
          <a:prstGeom prst="rect">
            <a:avLst/>
          </a:prstGeom>
          <a:noFill/>
          <a:ln>
            <a:noFill/>
          </a:ln>
        </p:spPr>
      </p:pic>
      <p:cxnSp>
        <p:nvCxnSpPr>
          <p:cNvPr id="173" name="Google Shape;173;p24"/>
          <p:cNvCxnSpPr/>
          <p:nvPr/>
        </p:nvCxnSpPr>
        <p:spPr>
          <a:xfrm>
            <a:off x="3834725" y="3024375"/>
            <a:ext cx="1269300" cy="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24"/>
          <p:cNvSpPr txBox="1"/>
          <p:nvPr/>
        </p:nvSpPr>
        <p:spPr>
          <a:xfrm>
            <a:off x="5372700" y="2837275"/>
            <a:ext cx="116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lt2"/>
                </a:solidFill>
                <a:latin typeface="Roboto"/>
                <a:ea typeface="Roboto"/>
                <a:cs typeface="Roboto"/>
                <a:sym typeface="Roboto"/>
              </a:rPr>
              <a:t>data preprocessing</a:t>
            </a:r>
            <a:endParaRPr sz="900">
              <a:solidFill>
                <a:schemeClr val="lt2"/>
              </a:solidFill>
              <a:latin typeface="Roboto"/>
              <a:ea typeface="Roboto"/>
              <a:cs typeface="Roboto"/>
              <a:sym typeface="Roboto"/>
            </a:endParaRPr>
          </a:p>
        </p:txBody>
      </p:sp>
      <p:pic>
        <p:nvPicPr>
          <p:cNvPr id="175" name="Google Shape;175;p24"/>
          <p:cNvPicPr preferRelativeResize="0"/>
          <p:nvPr/>
        </p:nvPicPr>
        <p:blipFill>
          <a:blip r:embed="rId6">
            <a:alphaModFix/>
          </a:blip>
          <a:stretch>
            <a:fillRect/>
          </a:stretch>
        </p:blipFill>
        <p:spPr>
          <a:xfrm>
            <a:off x="6866079" y="3115000"/>
            <a:ext cx="1716901" cy="858450"/>
          </a:xfrm>
          <a:prstGeom prst="rect">
            <a:avLst/>
          </a:prstGeom>
          <a:noFill/>
          <a:ln>
            <a:noFill/>
          </a:ln>
        </p:spPr>
      </p:pic>
      <p:cxnSp>
        <p:nvCxnSpPr>
          <p:cNvPr id="176" name="Google Shape;176;p24"/>
          <p:cNvCxnSpPr>
            <a:stCxn id="172" idx="3"/>
            <a:endCxn id="175" idx="1"/>
          </p:cNvCxnSpPr>
          <p:nvPr/>
        </p:nvCxnSpPr>
        <p:spPr>
          <a:xfrm>
            <a:off x="6591100" y="3544225"/>
            <a:ext cx="275100" cy="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4"/>
          <p:cNvCxnSpPr/>
          <p:nvPr/>
        </p:nvCxnSpPr>
        <p:spPr>
          <a:xfrm rot="10800000">
            <a:off x="3836375" y="3997225"/>
            <a:ext cx="1266000" cy="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p24"/>
          <p:cNvSpPr txBox="1"/>
          <p:nvPr/>
        </p:nvSpPr>
        <p:spPr>
          <a:xfrm>
            <a:off x="3979263" y="2655075"/>
            <a:ext cx="98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2"/>
                </a:solidFill>
                <a:latin typeface="Roboto"/>
                <a:ea typeface="Roboto"/>
                <a:cs typeface="Roboto"/>
                <a:sym typeface="Roboto"/>
              </a:rPr>
              <a:t>web socket</a:t>
            </a:r>
            <a:endParaRPr sz="1200">
              <a:solidFill>
                <a:schemeClr val="lt2"/>
              </a:solidFill>
              <a:latin typeface="Roboto"/>
              <a:ea typeface="Roboto"/>
              <a:cs typeface="Roboto"/>
              <a:sym typeface="Roboto"/>
            </a:endParaRPr>
          </a:p>
        </p:txBody>
      </p:sp>
      <p:sp>
        <p:nvSpPr>
          <p:cNvPr id="179" name="Google Shape;179;p24"/>
          <p:cNvSpPr txBox="1"/>
          <p:nvPr/>
        </p:nvSpPr>
        <p:spPr>
          <a:xfrm>
            <a:off x="3979250" y="3604150"/>
            <a:ext cx="98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2"/>
                </a:solidFill>
                <a:latin typeface="Roboto"/>
                <a:ea typeface="Roboto"/>
                <a:cs typeface="Roboto"/>
                <a:sym typeface="Roboto"/>
              </a:rPr>
              <a:t>web socket</a:t>
            </a:r>
            <a:endParaRPr sz="1200">
              <a:solidFill>
                <a:schemeClr val="l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Training the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Training The Model</a:t>
            </a:r>
            <a:endParaRPr/>
          </a:p>
        </p:txBody>
      </p:sp>
      <p:sp>
        <p:nvSpPr>
          <p:cNvPr id="190" name="Google Shape;190;p26"/>
          <p:cNvSpPr txBox="1"/>
          <p:nvPr/>
        </p:nvSpPr>
        <p:spPr>
          <a:xfrm>
            <a:off x="8523500" y="4721700"/>
            <a:ext cx="6915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5/22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91" name="Google Shape;191;p26"/>
          <p:cNvPicPr preferRelativeResize="0"/>
          <p:nvPr/>
        </p:nvPicPr>
        <p:blipFill>
          <a:blip r:embed="rId3">
            <a:alphaModFix/>
          </a:blip>
          <a:stretch>
            <a:fillRect/>
          </a:stretch>
        </p:blipFill>
        <p:spPr>
          <a:xfrm>
            <a:off x="1360550" y="2379125"/>
            <a:ext cx="2086025" cy="2086025"/>
          </a:xfrm>
          <a:prstGeom prst="rect">
            <a:avLst/>
          </a:prstGeom>
          <a:noFill/>
          <a:ln>
            <a:noFill/>
          </a:ln>
        </p:spPr>
      </p:pic>
      <p:sp>
        <p:nvSpPr>
          <p:cNvPr id="192" name="Google Shape;192;p26"/>
          <p:cNvSpPr txBox="1"/>
          <p:nvPr/>
        </p:nvSpPr>
        <p:spPr>
          <a:xfrm>
            <a:off x="1490663" y="2030475"/>
            <a:ext cx="1825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2"/>
                </a:solidFill>
                <a:latin typeface="Roboto"/>
                <a:ea typeface="Roboto"/>
                <a:cs typeface="Roboto"/>
                <a:sym typeface="Roboto"/>
              </a:rPr>
              <a:t>‘Why’ variant #1</a:t>
            </a:r>
            <a:endParaRPr sz="1300">
              <a:solidFill>
                <a:schemeClr val="lt2"/>
              </a:solidFill>
              <a:latin typeface="Roboto"/>
              <a:ea typeface="Roboto"/>
              <a:cs typeface="Roboto"/>
              <a:sym typeface="Roboto"/>
            </a:endParaRPr>
          </a:p>
        </p:txBody>
      </p:sp>
      <p:pic>
        <p:nvPicPr>
          <p:cNvPr id="193" name="Google Shape;193;p26"/>
          <p:cNvPicPr preferRelativeResize="0"/>
          <p:nvPr/>
        </p:nvPicPr>
        <p:blipFill>
          <a:blip r:embed="rId4">
            <a:alphaModFix/>
          </a:blip>
          <a:stretch>
            <a:fillRect/>
          </a:stretch>
        </p:blipFill>
        <p:spPr>
          <a:xfrm>
            <a:off x="4978227" y="2467800"/>
            <a:ext cx="2390375" cy="1908675"/>
          </a:xfrm>
          <a:prstGeom prst="rect">
            <a:avLst/>
          </a:prstGeom>
          <a:noFill/>
          <a:ln>
            <a:noFill/>
          </a:ln>
        </p:spPr>
      </p:pic>
      <p:sp>
        <p:nvSpPr>
          <p:cNvPr id="194" name="Google Shape;194;p26"/>
          <p:cNvSpPr txBox="1"/>
          <p:nvPr/>
        </p:nvSpPr>
        <p:spPr>
          <a:xfrm>
            <a:off x="5260500" y="2030475"/>
            <a:ext cx="1825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2"/>
                </a:solidFill>
                <a:latin typeface="Roboto"/>
                <a:ea typeface="Roboto"/>
                <a:cs typeface="Roboto"/>
                <a:sym typeface="Roboto"/>
              </a:rPr>
              <a:t>‘Why’ variant #2</a:t>
            </a:r>
            <a:endParaRPr sz="1300">
              <a:solidFill>
                <a:schemeClr val="lt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Training The Model</a:t>
            </a:r>
            <a:endParaRPr/>
          </a:p>
        </p:txBody>
      </p:sp>
      <p:sp>
        <p:nvSpPr>
          <p:cNvPr id="200" name="Google Shape;200;p27"/>
          <p:cNvSpPr txBox="1"/>
          <p:nvPr/>
        </p:nvSpPr>
        <p:spPr>
          <a:xfrm>
            <a:off x="8532325" y="4721700"/>
            <a:ext cx="68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5</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201" name="Google Shape;201;p27"/>
          <p:cNvPicPr preferRelativeResize="0"/>
          <p:nvPr/>
        </p:nvPicPr>
        <p:blipFill>
          <a:blip r:embed="rId3">
            <a:alphaModFix/>
          </a:blip>
          <a:stretch>
            <a:fillRect/>
          </a:stretch>
        </p:blipFill>
        <p:spPr>
          <a:xfrm>
            <a:off x="656324" y="2434137"/>
            <a:ext cx="2220499" cy="1773825"/>
          </a:xfrm>
          <a:prstGeom prst="rect">
            <a:avLst/>
          </a:prstGeom>
          <a:noFill/>
          <a:ln>
            <a:noFill/>
          </a:ln>
        </p:spPr>
      </p:pic>
      <p:pic>
        <p:nvPicPr>
          <p:cNvPr id="202" name="Google Shape;202;p27"/>
          <p:cNvPicPr preferRelativeResize="0"/>
          <p:nvPr/>
        </p:nvPicPr>
        <p:blipFill>
          <a:blip r:embed="rId4">
            <a:alphaModFix/>
          </a:blip>
          <a:stretch>
            <a:fillRect/>
          </a:stretch>
        </p:blipFill>
        <p:spPr>
          <a:xfrm>
            <a:off x="6454450" y="2358390"/>
            <a:ext cx="1925325" cy="1925300"/>
          </a:xfrm>
          <a:prstGeom prst="rect">
            <a:avLst/>
          </a:prstGeom>
          <a:noFill/>
          <a:ln>
            <a:noFill/>
          </a:ln>
        </p:spPr>
      </p:pic>
      <p:pic>
        <p:nvPicPr>
          <p:cNvPr id="203" name="Google Shape;203;p27"/>
          <p:cNvPicPr preferRelativeResize="0"/>
          <p:nvPr/>
        </p:nvPicPr>
        <p:blipFill>
          <a:blip r:embed="rId5">
            <a:alphaModFix/>
          </a:blip>
          <a:stretch>
            <a:fillRect/>
          </a:stretch>
        </p:blipFill>
        <p:spPr>
          <a:xfrm>
            <a:off x="3807971" y="2806433"/>
            <a:ext cx="1715325" cy="1029200"/>
          </a:xfrm>
          <a:prstGeom prst="rect">
            <a:avLst/>
          </a:prstGeom>
          <a:noFill/>
          <a:ln>
            <a:noFill/>
          </a:ln>
        </p:spPr>
      </p:pic>
      <p:cxnSp>
        <p:nvCxnSpPr>
          <p:cNvPr id="204" name="Google Shape;204;p27"/>
          <p:cNvCxnSpPr>
            <a:stCxn id="201" idx="3"/>
            <a:endCxn id="203" idx="1"/>
          </p:cNvCxnSpPr>
          <p:nvPr/>
        </p:nvCxnSpPr>
        <p:spPr>
          <a:xfrm>
            <a:off x="2876823" y="3321050"/>
            <a:ext cx="931200" cy="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7"/>
          <p:cNvCxnSpPr>
            <a:stCxn id="203" idx="3"/>
            <a:endCxn id="202" idx="1"/>
          </p:cNvCxnSpPr>
          <p:nvPr/>
        </p:nvCxnSpPr>
        <p:spPr>
          <a:xfrm>
            <a:off x="5523296" y="3321033"/>
            <a:ext cx="931200" cy="0"/>
          </a:xfrm>
          <a:prstGeom prst="straightConnector1">
            <a:avLst/>
          </a:prstGeom>
          <a:noFill/>
          <a:ln cap="flat" cmpd="sng" w="9525">
            <a:solidFill>
              <a:schemeClr val="dk2"/>
            </a:solidFill>
            <a:prstDash val="solid"/>
            <a:round/>
            <a:headEnd len="med" w="med" type="none"/>
            <a:tailEnd len="med" w="med" type="triangle"/>
          </a:ln>
        </p:spPr>
      </p:cxnSp>
      <p:sp>
        <p:nvSpPr>
          <p:cNvPr id="206" name="Google Shape;206;p27"/>
          <p:cNvSpPr txBox="1"/>
          <p:nvPr/>
        </p:nvSpPr>
        <p:spPr>
          <a:xfrm>
            <a:off x="2996775" y="2188175"/>
            <a:ext cx="352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2"/>
                </a:solidFill>
                <a:latin typeface="Roboto"/>
                <a:ea typeface="Roboto"/>
                <a:cs typeface="Roboto"/>
                <a:sym typeface="Roboto"/>
              </a:rPr>
              <a:t>internal tools for gathering and performing necessary processing on data</a:t>
            </a:r>
            <a:endParaRPr sz="1200">
              <a:solidFill>
                <a:schemeClr val="lt2"/>
              </a:solidFill>
              <a:latin typeface="Roboto"/>
              <a:ea typeface="Roboto"/>
              <a:cs typeface="Roboto"/>
              <a:sym typeface="Roboto"/>
            </a:endParaRPr>
          </a:p>
        </p:txBody>
      </p:sp>
      <p:sp>
        <p:nvSpPr>
          <p:cNvPr id="207" name="Google Shape;207;p27"/>
          <p:cNvSpPr txBox="1"/>
          <p:nvPr/>
        </p:nvSpPr>
        <p:spPr>
          <a:xfrm>
            <a:off x="6175713" y="4242625"/>
            <a:ext cx="248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2"/>
                </a:solidFill>
                <a:latin typeface="Roboto"/>
                <a:ea typeface="Roboto"/>
                <a:cs typeface="Roboto"/>
                <a:sym typeface="Roboto"/>
              </a:rPr>
              <a:t>compiled data for model training</a:t>
            </a:r>
            <a:endParaRPr sz="1200">
              <a:solidFill>
                <a:schemeClr val="lt2"/>
              </a:solidFill>
              <a:latin typeface="Roboto"/>
              <a:ea typeface="Roboto"/>
              <a:cs typeface="Roboto"/>
              <a:sym typeface="Roboto"/>
            </a:endParaRPr>
          </a:p>
        </p:txBody>
      </p:sp>
      <p:sp>
        <p:nvSpPr>
          <p:cNvPr id="208" name="Google Shape;208;p27"/>
          <p:cNvSpPr txBox="1"/>
          <p:nvPr/>
        </p:nvSpPr>
        <p:spPr>
          <a:xfrm>
            <a:off x="1730025" y="4561000"/>
            <a:ext cx="605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2"/>
                </a:solidFill>
                <a:latin typeface="Roboto"/>
                <a:ea typeface="Roboto"/>
                <a:cs typeface="Roboto"/>
                <a:sym typeface="Roboto"/>
              </a:rPr>
              <a:t>Easy to add new signs or variations of signs to the model</a:t>
            </a:r>
            <a:endParaRPr sz="1500">
              <a:solidFill>
                <a:schemeClr val="lt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Developing With Stakeholders</a:t>
            </a:r>
            <a:endParaRPr/>
          </a:p>
        </p:txBody>
      </p:sp>
      <p:sp>
        <p:nvSpPr>
          <p:cNvPr id="214" name="Google Shape;214;p2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GB">
                <a:solidFill>
                  <a:srgbClr val="000000"/>
                </a:solidFill>
              </a:rPr>
              <a:t>We developed this application with the help of our stakeholders; the </a:t>
            </a:r>
            <a:r>
              <a:rPr b="1" lang="en-GB">
                <a:solidFill>
                  <a:srgbClr val="000000"/>
                </a:solidFill>
              </a:rPr>
              <a:t>McMaster Sign Language Club</a:t>
            </a:r>
            <a:r>
              <a:rPr lang="en-GB">
                <a:solidFill>
                  <a:srgbClr val="000000"/>
                </a:solidFill>
              </a:rPr>
              <a:t>,</a:t>
            </a:r>
            <a:r>
              <a:rPr lang="en-GB">
                <a:solidFill>
                  <a:srgbClr val="000000"/>
                </a:solidFill>
              </a:rPr>
              <a:t> to ensure that the learning resources provided in the application were using credible sources</a:t>
            </a:r>
            <a:endParaRPr>
              <a:solidFill>
                <a:srgbClr val="000000"/>
              </a:solidFill>
            </a:endParaRPr>
          </a:p>
        </p:txBody>
      </p:sp>
      <p:sp>
        <p:nvSpPr>
          <p:cNvPr id="215" name="Google Shape;215;p28"/>
          <p:cNvSpPr txBox="1"/>
          <p:nvPr/>
        </p:nvSpPr>
        <p:spPr>
          <a:xfrm>
            <a:off x="8532325" y="4721700"/>
            <a:ext cx="68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6</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Developing With Stakeholders</a:t>
            </a:r>
            <a:endParaRPr/>
          </a:p>
        </p:txBody>
      </p:sp>
      <p:sp>
        <p:nvSpPr>
          <p:cNvPr id="221" name="Google Shape;221;p2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Char char="●"/>
            </a:pPr>
            <a:r>
              <a:rPr lang="en-GB">
                <a:solidFill>
                  <a:srgbClr val="999999"/>
                </a:solidFill>
              </a:rPr>
              <a:t>We developed this application with the help of our stakeholders; the </a:t>
            </a:r>
            <a:r>
              <a:rPr lang="en-GB">
                <a:solidFill>
                  <a:srgbClr val="999999"/>
                </a:solidFill>
              </a:rPr>
              <a:t>McMaster Sign Language Club,</a:t>
            </a:r>
            <a:r>
              <a:rPr lang="en-GB">
                <a:solidFill>
                  <a:srgbClr val="999999"/>
                </a:solidFill>
              </a:rPr>
              <a:t> to ensure that the learning resources provided in the application were using credible sources</a:t>
            </a:r>
            <a:endParaRPr>
              <a:solidFill>
                <a:srgbClr val="999999"/>
              </a:solidFill>
            </a:endParaRPr>
          </a:p>
          <a:p>
            <a:pPr indent="-342900" lvl="0" marL="457200" rtl="0" algn="l">
              <a:spcBef>
                <a:spcPts val="0"/>
              </a:spcBef>
              <a:spcAft>
                <a:spcPts val="0"/>
              </a:spcAft>
              <a:buClr>
                <a:srgbClr val="000000"/>
              </a:buClr>
              <a:buSzPts val="1800"/>
              <a:buChar char="●"/>
            </a:pPr>
            <a:r>
              <a:rPr lang="en-GB">
                <a:solidFill>
                  <a:srgbClr val="000000"/>
                </a:solidFill>
              </a:rPr>
              <a:t>They additionally served as consultants to help us gauge sign difficulty for  beginners as well as the most common signs</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
        <p:nvSpPr>
          <p:cNvPr id="222" name="Google Shape;222;p29"/>
          <p:cNvSpPr txBox="1"/>
          <p:nvPr/>
        </p:nvSpPr>
        <p:spPr>
          <a:xfrm>
            <a:off x="8532325" y="4721700"/>
            <a:ext cx="68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6/22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Usability Testing</a:t>
            </a:r>
            <a:endParaRPr/>
          </a:p>
        </p:txBody>
      </p:sp>
      <p:sp>
        <p:nvSpPr>
          <p:cNvPr id="228" name="Google Shape;228;p3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GB">
                <a:solidFill>
                  <a:srgbClr val="000000"/>
                </a:solidFill>
              </a:rPr>
              <a:t>We did extensive user testing, including testing with stakeholders from the SLC who have </a:t>
            </a:r>
            <a:r>
              <a:rPr b="1" lang="en-GB">
                <a:solidFill>
                  <a:srgbClr val="000000"/>
                </a:solidFill>
              </a:rPr>
              <a:t>lots of knowledge</a:t>
            </a:r>
            <a:r>
              <a:rPr lang="en-GB">
                <a:solidFill>
                  <a:srgbClr val="000000"/>
                </a:solidFill>
              </a:rPr>
              <a:t> about ASL and testing with users who are </a:t>
            </a:r>
            <a:r>
              <a:rPr b="1" lang="en-GB">
                <a:solidFill>
                  <a:srgbClr val="000000"/>
                </a:solidFill>
              </a:rPr>
              <a:t>completely new</a:t>
            </a:r>
            <a:r>
              <a:rPr lang="en-GB">
                <a:solidFill>
                  <a:srgbClr val="000000"/>
                </a:solidFill>
              </a:rPr>
              <a:t> to learning this language to get a </a:t>
            </a:r>
            <a:r>
              <a:rPr b="1" lang="en-GB">
                <a:solidFill>
                  <a:srgbClr val="000000"/>
                </a:solidFill>
              </a:rPr>
              <a:t>range of testing experiences</a:t>
            </a:r>
            <a:r>
              <a:rPr lang="en-GB">
                <a:solidFill>
                  <a:srgbClr val="000000"/>
                </a:solidFill>
              </a:rPr>
              <a:t>. </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
        <p:nvSpPr>
          <p:cNvPr id="229" name="Google Shape;229;p30"/>
          <p:cNvSpPr txBox="1"/>
          <p:nvPr/>
        </p:nvSpPr>
        <p:spPr>
          <a:xfrm>
            <a:off x="8514675" y="4721700"/>
            <a:ext cx="7005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7</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Usability Testing</a:t>
            </a:r>
            <a:endParaRPr/>
          </a:p>
        </p:txBody>
      </p:sp>
      <p:sp>
        <p:nvSpPr>
          <p:cNvPr id="235" name="Google Shape;235;p3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Char char="●"/>
            </a:pPr>
            <a:r>
              <a:rPr lang="en-GB">
                <a:solidFill>
                  <a:srgbClr val="999999"/>
                </a:solidFill>
              </a:rPr>
              <a:t>We did extensive user testing, including testing with stakeholders from the SLC who have lots of knowledge about ASL and testing with users who are completely new to learning this language to get a range of testing experiences. </a:t>
            </a:r>
            <a:endParaRPr>
              <a:solidFill>
                <a:srgbClr val="999999"/>
              </a:solidFill>
            </a:endParaRPr>
          </a:p>
          <a:p>
            <a:pPr indent="-342900" lvl="0" marL="457200" rtl="0" algn="l">
              <a:spcBef>
                <a:spcPts val="0"/>
              </a:spcBef>
              <a:spcAft>
                <a:spcPts val="0"/>
              </a:spcAft>
              <a:buClr>
                <a:srgbClr val="000000"/>
              </a:buClr>
              <a:buSzPts val="1800"/>
              <a:buChar char="●"/>
            </a:pPr>
            <a:r>
              <a:rPr lang="en-GB">
                <a:solidFill>
                  <a:srgbClr val="000000"/>
                </a:solidFill>
              </a:rPr>
              <a:t>Users were instructed through the app and asked to fill out a usability survey afterwards which utilized a </a:t>
            </a:r>
            <a:r>
              <a:rPr b="1" lang="en-GB">
                <a:solidFill>
                  <a:srgbClr val="000000"/>
                </a:solidFill>
              </a:rPr>
              <a:t>Likert Scale</a:t>
            </a:r>
            <a:r>
              <a:rPr lang="en-GB">
                <a:solidFill>
                  <a:srgbClr val="000000"/>
                </a:solidFill>
              </a:rPr>
              <a:t> for data, as well as providing verbal feedback to the testers. </a:t>
            </a:r>
            <a:endParaRPr>
              <a:solidFill>
                <a:srgbClr val="000000"/>
              </a:solidFill>
            </a:endParaRPr>
          </a:p>
        </p:txBody>
      </p:sp>
      <p:sp>
        <p:nvSpPr>
          <p:cNvPr id="236" name="Google Shape;236;p31"/>
          <p:cNvSpPr txBox="1"/>
          <p:nvPr/>
        </p:nvSpPr>
        <p:spPr>
          <a:xfrm>
            <a:off x="8514675" y="4721700"/>
            <a:ext cx="7005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7/22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 </a:t>
            </a:r>
            <a:endParaRPr/>
          </a:p>
        </p:txBody>
      </p:sp>
      <p:sp>
        <p:nvSpPr>
          <p:cNvPr id="76" name="Google Shape;76;p14"/>
          <p:cNvSpPr txBox="1"/>
          <p:nvPr>
            <p:ph idx="1" type="body"/>
          </p:nvPr>
        </p:nvSpPr>
        <p:spPr>
          <a:xfrm>
            <a:off x="471900" y="1919075"/>
            <a:ext cx="8222100" cy="117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GB">
                <a:solidFill>
                  <a:srgbClr val="000000"/>
                </a:solidFill>
              </a:rPr>
              <a:t>Learning a new language can be a hard task that only gets more challenging with age, as individuals may find it difficult to dedicate time and effort to it. </a:t>
            </a:r>
            <a:endParaRPr>
              <a:solidFill>
                <a:srgbClr val="000000"/>
              </a:solidFill>
            </a:endParaRPr>
          </a:p>
        </p:txBody>
      </p:sp>
      <p:sp>
        <p:nvSpPr>
          <p:cNvPr id="77" name="Google Shape;77;p14"/>
          <p:cNvSpPr txBox="1"/>
          <p:nvPr/>
        </p:nvSpPr>
        <p:spPr>
          <a:xfrm>
            <a:off x="8469900" y="4721700"/>
            <a:ext cx="674100" cy="4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lt2"/>
                </a:solidFill>
                <a:latin typeface="Roboto"/>
                <a:ea typeface="Roboto"/>
                <a:cs typeface="Roboto"/>
                <a:sym typeface="Roboto"/>
              </a:rPr>
              <a:t>2</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Usability Data</a:t>
            </a:r>
            <a:endParaRPr b="1"/>
          </a:p>
        </p:txBody>
      </p:sp>
      <p:sp>
        <p:nvSpPr>
          <p:cNvPr id="242" name="Google Shape;242;p32"/>
          <p:cNvSpPr txBox="1"/>
          <p:nvPr/>
        </p:nvSpPr>
        <p:spPr>
          <a:xfrm>
            <a:off x="8470575" y="4721700"/>
            <a:ext cx="7446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8</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descr="Forms response chart. Question title: It was very easy to get right into a testing session with little to no hassle&#10;. Number of responses: 13 responses." id="243" name="Google Shape;243;p32" title="It was very easy to get right into a testing session with little to no hassle&#10;"/>
          <p:cNvPicPr preferRelativeResize="0"/>
          <p:nvPr/>
        </p:nvPicPr>
        <p:blipFill rotWithShape="1">
          <a:blip r:embed="rId3">
            <a:alphaModFix/>
          </a:blip>
          <a:srcRect b="0" l="0" r="20031" t="0"/>
          <a:stretch/>
        </p:blipFill>
        <p:spPr>
          <a:xfrm>
            <a:off x="0" y="496388"/>
            <a:ext cx="4572001" cy="2403682"/>
          </a:xfrm>
          <a:prstGeom prst="rect">
            <a:avLst/>
          </a:prstGeom>
          <a:noFill/>
          <a:ln>
            <a:noFill/>
          </a:ln>
        </p:spPr>
      </p:pic>
      <p:pic>
        <p:nvPicPr>
          <p:cNvPr descr="Forms response chart. Question title: The User Interface is very friendly and it is easy to identify where everything is.&#10;. Number of responses: 13 responses." id="244" name="Google Shape;244;p32" title="The User Interface is very friendly and it is easy to identify where everything is.&#10;"/>
          <p:cNvPicPr preferRelativeResize="0"/>
          <p:nvPr/>
        </p:nvPicPr>
        <p:blipFill rotWithShape="1">
          <a:blip r:embed="rId4">
            <a:alphaModFix/>
          </a:blip>
          <a:srcRect b="0" l="0" r="20095" t="0"/>
          <a:stretch/>
        </p:blipFill>
        <p:spPr>
          <a:xfrm>
            <a:off x="4572000" y="495425"/>
            <a:ext cx="4572001" cy="2405612"/>
          </a:xfrm>
          <a:prstGeom prst="rect">
            <a:avLst/>
          </a:prstGeom>
          <a:noFill/>
          <a:ln>
            <a:noFill/>
          </a:ln>
        </p:spPr>
      </p:pic>
      <p:pic>
        <p:nvPicPr>
          <p:cNvPr descr="Forms response chart. Question title: While signing, it is very easy to see what sign I am making and whether to make adjustments or not&#10;. Number of responses: 13 responses." id="245" name="Google Shape;245;p32" title="While signing, it is very easy to see what sign I am making and whether to make adjustments or not&#10;"/>
          <p:cNvPicPr preferRelativeResize="0"/>
          <p:nvPr/>
        </p:nvPicPr>
        <p:blipFill rotWithShape="1">
          <a:blip r:embed="rId5">
            <a:alphaModFix/>
          </a:blip>
          <a:srcRect b="0" l="0" r="0" t="0"/>
          <a:stretch/>
        </p:blipFill>
        <p:spPr>
          <a:xfrm>
            <a:off x="1769363" y="2787000"/>
            <a:ext cx="5605274" cy="2356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Usability Data</a:t>
            </a:r>
            <a:endParaRPr b="1"/>
          </a:p>
        </p:txBody>
      </p:sp>
      <p:sp>
        <p:nvSpPr>
          <p:cNvPr id="251" name="Google Shape;251;p33"/>
          <p:cNvSpPr txBox="1"/>
          <p:nvPr/>
        </p:nvSpPr>
        <p:spPr>
          <a:xfrm>
            <a:off x="8470575" y="4721700"/>
            <a:ext cx="7446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9</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descr="Forms response chart. Question title:   After completing a Quiz,  I receive useful feedback&#10;. Number of responses: 13 responses." id="252" name="Google Shape;252;p33" title="  After completing a Quiz,  I receive useful feedback&#10;"/>
          <p:cNvPicPr preferRelativeResize="0"/>
          <p:nvPr/>
        </p:nvPicPr>
        <p:blipFill rotWithShape="1">
          <a:blip r:embed="rId3">
            <a:alphaModFix/>
          </a:blip>
          <a:srcRect b="0" l="0" r="44668" t="0"/>
          <a:stretch/>
        </p:blipFill>
        <p:spPr>
          <a:xfrm>
            <a:off x="0" y="1105288"/>
            <a:ext cx="3859999" cy="2932923"/>
          </a:xfrm>
          <a:prstGeom prst="rect">
            <a:avLst/>
          </a:prstGeom>
          <a:noFill/>
          <a:ln>
            <a:noFill/>
          </a:ln>
        </p:spPr>
      </p:pic>
      <p:pic>
        <p:nvPicPr>
          <p:cNvPr descr="Forms response chart. Question title: At my current level of ASL knowledge, it is easy to use the application&#10;. Number of responses: 13 responses." id="253" name="Google Shape;253;p33" title="At my current level of ASL knowledge, it is easy to use the application&#10;"/>
          <p:cNvPicPr preferRelativeResize="0"/>
          <p:nvPr/>
        </p:nvPicPr>
        <p:blipFill rotWithShape="1">
          <a:blip r:embed="rId4">
            <a:alphaModFix/>
          </a:blip>
          <a:srcRect b="0" l="0" r="18433" t="0"/>
          <a:stretch/>
        </p:blipFill>
        <p:spPr>
          <a:xfrm>
            <a:off x="3860000" y="1210012"/>
            <a:ext cx="5283999" cy="27234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i="1" lang="en-GB"/>
              <a:t>Q: “Please rate your own level of ASL proficiency”</a:t>
            </a:r>
            <a:endParaRPr b="1" i="1"/>
          </a:p>
        </p:txBody>
      </p:sp>
      <p:sp>
        <p:nvSpPr>
          <p:cNvPr id="259" name="Google Shape;259;p34"/>
          <p:cNvSpPr txBox="1"/>
          <p:nvPr/>
        </p:nvSpPr>
        <p:spPr>
          <a:xfrm>
            <a:off x="8355925" y="4721700"/>
            <a:ext cx="859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10</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descr="Forms response chart. Question title: Please rate your own level of ASL proficiency&#10;. Number of responses: 13 responses." id="260" name="Google Shape;260;p34" title="Please rate your own level of ASL proficiency&#10;"/>
          <p:cNvPicPr preferRelativeResize="0"/>
          <p:nvPr/>
        </p:nvPicPr>
        <p:blipFill>
          <a:blip r:embed="rId3">
            <a:alphaModFix/>
          </a:blip>
          <a:stretch>
            <a:fillRect/>
          </a:stretch>
        </p:blipFill>
        <p:spPr>
          <a:xfrm>
            <a:off x="510525" y="1024950"/>
            <a:ext cx="8002058" cy="37978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i="1" lang="en-GB"/>
              <a:t>Q: “</a:t>
            </a:r>
            <a:r>
              <a:rPr b="1" i="1" lang="en-GB"/>
              <a:t>On a scale of 1 to 10, how would you rate your experience with ASLingo?</a:t>
            </a:r>
            <a:r>
              <a:rPr b="1" i="1" lang="en-GB"/>
              <a:t>” </a:t>
            </a:r>
            <a:endParaRPr b="1" i="1"/>
          </a:p>
        </p:txBody>
      </p:sp>
      <p:sp>
        <p:nvSpPr>
          <p:cNvPr id="266" name="Google Shape;266;p35"/>
          <p:cNvSpPr txBox="1"/>
          <p:nvPr/>
        </p:nvSpPr>
        <p:spPr>
          <a:xfrm>
            <a:off x="8241275" y="4721700"/>
            <a:ext cx="9027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11/22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descr="Forms response chart. Question title: On a scale of 1 to 10, how would you rate your experience with ASLingo?&#10;. Number of responses: 13 responses." id="267" name="Google Shape;267;p35" title="On a scale of 1 to 10, how would you rate your experience with ASLingo?&#10;"/>
          <p:cNvPicPr preferRelativeResize="0"/>
          <p:nvPr/>
        </p:nvPicPr>
        <p:blipFill rotWithShape="1">
          <a:blip r:embed="rId3">
            <a:alphaModFix/>
          </a:blip>
          <a:srcRect b="0" l="0" r="0" t="0"/>
          <a:stretch/>
        </p:blipFill>
        <p:spPr>
          <a:xfrm>
            <a:off x="510525" y="672825"/>
            <a:ext cx="8002058" cy="37978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Makes ASLingo Different?</a:t>
            </a:r>
            <a:endParaRPr/>
          </a:p>
        </p:txBody>
      </p:sp>
      <p:graphicFrame>
        <p:nvGraphicFramePr>
          <p:cNvPr id="273" name="Google Shape;273;p36"/>
          <p:cNvGraphicFramePr/>
          <p:nvPr/>
        </p:nvGraphicFramePr>
        <p:xfrm>
          <a:off x="963450" y="2170925"/>
          <a:ext cx="3000000" cy="3000000"/>
        </p:xfrm>
        <a:graphic>
          <a:graphicData uri="http://schemas.openxmlformats.org/drawingml/2006/table">
            <a:tbl>
              <a:tblPr>
                <a:noFill/>
                <a:tableStyleId>{A147B884-ED38-4CB4-AE12-398714951A47}</a:tableStyleId>
              </a:tblPr>
              <a:tblGrid>
                <a:gridCol w="3608550"/>
                <a:gridCol w="3630450"/>
              </a:tblGrid>
              <a:tr h="502425">
                <a:tc>
                  <a:txBody>
                    <a:bodyPr/>
                    <a:lstStyle/>
                    <a:p>
                      <a:pPr indent="0" lvl="0" marL="0" rtl="0" algn="l">
                        <a:spcBef>
                          <a:spcPts val="0"/>
                        </a:spcBef>
                        <a:spcAft>
                          <a:spcPts val="0"/>
                        </a:spcAft>
                        <a:buNone/>
                      </a:pPr>
                      <a:r>
                        <a:rPr b="1" lang="en-GB"/>
                        <a:t>ASLingo</a:t>
                      </a:r>
                      <a:endParaRPr b="1"/>
                    </a:p>
                  </a:txBody>
                  <a:tcPr marT="91425" marB="91425" marR="91425" marL="91425"/>
                </a:tc>
                <a:tc>
                  <a:txBody>
                    <a:bodyPr/>
                    <a:lstStyle/>
                    <a:p>
                      <a:pPr indent="0" lvl="0" marL="0" rtl="0" algn="l">
                        <a:spcBef>
                          <a:spcPts val="0"/>
                        </a:spcBef>
                        <a:spcAft>
                          <a:spcPts val="0"/>
                        </a:spcAft>
                        <a:buNone/>
                      </a:pPr>
                      <a:r>
                        <a:rPr b="1" lang="en-GB"/>
                        <a:t>Existing Projects</a:t>
                      </a:r>
                      <a:endParaRPr b="1"/>
                    </a:p>
                  </a:txBody>
                  <a:tcPr marT="91425" marB="91425" marR="91425" marL="91425"/>
                </a:tc>
              </a:tr>
              <a:tr h="772975">
                <a:tc>
                  <a:txBody>
                    <a:bodyPr/>
                    <a:lstStyle/>
                    <a:p>
                      <a:pPr indent="-317500" lvl="0" marL="457200" rtl="0" algn="l">
                        <a:spcBef>
                          <a:spcPts val="0"/>
                        </a:spcBef>
                        <a:spcAft>
                          <a:spcPts val="0"/>
                        </a:spcAft>
                        <a:buSzPts val="1400"/>
                        <a:buChar char="●"/>
                      </a:pPr>
                      <a:r>
                        <a:rPr lang="en-GB"/>
                        <a:t>Provides a platform for learning and practicing hand signs</a:t>
                      </a:r>
                      <a:endParaRPr/>
                    </a:p>
                  </a:txBody>
                  <a:tcPr marT="91425" marB="91425" marR="91425" marL="91425"/>
                </a:tc>
                <a:tc>
                  <a:txBody>
                    <a:bodyPr/>
                    <a:lstStyle/>
                    <a:p>
                      <a:pPr indent="-317500" lvl="0" marL="457200" rtl="0" algn="l">
                        <a:spcBef>
                          <a:spcPts val="0"/>
                        </a:spcBef>
                        <a:spcAft>
                          <a:spcPts val="0"/>
                        </a:spcAft>
                        <a:buSzPts val="1400"/>
                        <a:buChar char="●"/>
                      </a:pPr>
                      <a:r>
                        <a:rPr lang="en-GB"/>
                        <a:t>Provides only short form videos teaching hand signs</a:t>
                      </a:r>
                      <a:endParaRPr/>
                    </a:p>
                  </a:txBody>
                  <a:tcPr marT="91425" marB="91425" marR="91425" marL="91425"/>
                </a:tc>
              </a:tr>
            </a:tbl>
          </a:graphicData>
        </a:graphic>
      </p:graphicFrame>
      <p:sp>
        <p:nvSpPr>
          <p:cNvPr id="274" name="Google Shape;274;p36"/>
          <p:cNvSpPr txBox="1"/>
          <p:nvPr/>
        </p:nvSpPr>
        <p:spPr>
          <a:xfrm>
            <a:off x="8347125" y="4721700"/>
            <a:ext cx="796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12/22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Current Market Solutions like “Lingvano” only have basic assessment capabilities</a:t>
            </a:r>
            <a:endParaRPr/>
          </a:p>
        </p:txBody>
      </p:sp>
      <p:pic>
        <p:nvPicPr>
          <p:cNvPr id="280" name="Google Shape;280;p37"/>
          <p:cNvPicPr preferRelativeResize="0"/>
          <p:nvPr/>
        </p:nvPicPr>
        <p:blipFill>
          <a:blip r:embed="rId3">
            <a:alphaModFix/>
          </a:blip>
          <a:stretch>
            <a:fillRect/>
          </a:stretch>
        </p:blipFill>
        <p:spPr>
          <a:xfrm>
            <a:off x="768750" y="111525"/>
            <a:ext cx="7606512" cy="4392025"/>
          </a:xfrm>
          <a:prstGeom prst="rect">
            <a:avLst/>
          </a:prstGeom>
          <a:noFill/>
          <a:ln>
            <a:noFill/>
          </a:ln>
        </p:spPr>
      </p:pic>
      <p:pic>
        <p:nvPicPr>
          <p:cNvPr id="281" name="Google Shape;281;p37"/>
          <p:cNvPicPr preferRelativeResize="0"/>
          <p:nvPr/>
        </p:nvPicPr>
        <p:blipFill>
          <a:blip r:embed="rId4">
            <a:alphaModFix/>
          </a:blip>
          <a:stretch>
            <a:fillRect/>
          </a:stretch>
        </p:blipFill>
        <p:spPr>
          <a:xfrm>
            <a:off x="264400" y="846050"/>
            <a:ext cx="2442750" cy="491825"/>
          </a:xfrm>
          <a:prstGeom prst="rect">
            <a:avLst/>
          </a:prstGeom>
          <a:noFill/>
          <a:ln>
            <a:noFill/>
          </a:ln>
        </p:spPr>
      </p:pic>
      <p:sp>
        <p:nvSpPr>
          <p:cNvPr id="282" name="Google Shape;282;p37"/>
          <p:cNvSpPr txBox="1"/>
          <p:nvPr/>
        </p:nvSpPr>
        <p:spPr>
          <a:xfrm>
            <a:off x="8241275" y="4709275"/>
            <a:ext cx="90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oboto"/>
                <a:ea typeface="Roboto"/>
                <a:cs typeface="Roboto"/>
                <a:sym typeface="Roboto"/>
              </a:rPr>
              <a:t>13/22</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nvSpPr>
        <p:spPr>
          <a:xfrm>
            <a:off x="8285400" y="4680800"/>
            <a:ext cx="8586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Roboto"/>
                <a:ea typeface="Roboto"/>
                <a:cs typeface="Roboto"/>
                <a:sym typeface="Roboto"/>
              </a:rPr>
              <a:t>14/22</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288" name="Google Shape;288;p38"/>
          <p:cNvPicPr preferRelativeResize="0"/>
          <p:nvPr/>
        </p:nvPicPr>
        <p:blipFill>
          <a:blip r:embed="rId3">
            <a:alphaModFix/>
          </a:blip>
          <a:stretch>
            <a:fillRect/>
          </a:stretch>
        </p:blipFill>
        <p:spPr>
          <a:xfrm>
            <a:off x="581700" y="109625"/>
            <a:ext cx="7980600" cy="45319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Makes ASLingo Different?</a:t>
            </a:r>
            <a:endParaRPr/>
          </a:p>
        </p:txBody>
      </p:sp>
      <p:graphicFrame>
        <p:nvGraphicFramePr>
          <p:cNvPr id="294" name="Google Shape;294;p39"/>
          <p:cNvGraphicFramePr/>
          <p:nvPr/>
        </p:nvGraphicFramePr>
        <p:xfrm>
          <a:off x="963450" y="2170925"/>
          <a:ext cx="3000000" cy="3000000"/>
        </p:xfrm>
        <a:graphic>
          <a:graphicData uri="http://schemas.openxmlformats.org/drawingml/2006/table">
            <a:tbl>
              <a:tblPr>
                <a:noFill/>
                <a:tableStyleId>{A147B884-ED38-4CB4-AE12-398714951A47}</a:tableStyleId>
              </a:tblPr>
              <a:tblGrid>
                <a:gridCol w="3608550"/>
                <a:gridCol w="3630450"/>
              </a:tblGrid>
              <a:tr h="502425">
                <a:tc>
                  <a:txBody>
                    <a:bodyPr/>
                    <a:lstStyle/>
                    <a:p>
                      <a:pPr indent="0" lvl="0" marL="0" rtl="0" algn="l">
                        <a:spcBef>
                          <a:spcPts val="0"/>
                        </a:spcBef>
                        <a:spcAft>
                          <a:spcPts val="0"/>
                        </a:spcAft>
                        <a:buNone/>
                      </a:pPr>
                      <a:r>
                        <a:rPr b="1" lang="en-GB"/>
                        <a:t>ASLingo</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a:t>Existing Projects</a:t>
                      </a:r>
                      <a:endParaRPr b="1"/>
                    </a:p>
                  </a:txBody>
                  <a:tcPr marT="91425" marB="91425" marR="91425" marL="91425">
                    <a:lnB cap="flat" cmpd="sng" w="9525">
                      <a:solidFill>
                        <a:srgbClr val="9E9E9E"/>
                      </a:solidFill>
                      <a:prstDash val="solid"/>
                      <a:round/>
                      <a:headEnd len="sm" w="sm" type="none"/>
                      <a:tailEnd len="sm" w="sm" type="none"/>
                    </a:lnB>
                  </a:tcPr>
                </a:tc>
              </a:tr>
              <a:tr h="772975">
                <a:tc>
                  <a:txBody>
                    <a:bodyPr/>
                    <a:lstStyle/>
                    <a:p>
                      <a:pPr indent="-317500" lvl="0" marL="457200" rtl="0" algn="l">
                        <a:spcBef>
                          <a:spcPts val="0"/>
                        </a:spcBef>
                        <a:spcAft>
                          <a:spcPts val="0"/>
                        </a:spcAft>
                        <a:buSzPts val="1400"/>
                        <a:buChar char="●"/>
                      </a:pPr>
                      <a:r>
                        <a:rPr lang="en-GB"/>
                        <a:t>Provides a platform for learning and practicing hand signs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GB"/>
                        <a:t>Provides only </a:t>
                      </a:r>
                      <a:r>
                        <a:rPr lang="en-GB"/>
                        <a:t>short form</a:t>
                      </a:r>
                      <a:r>
                        <a:rPr lang="en-GB"/>
                        <a:t> videos teaching hand signs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2425">
                <a:tc>
                  <a:txBody>
                    <a:bodyPr/>
                    <a:lstStyle/>
                    <a:p>
                      <a:pPr indent="-317500" lvl="0" marL="457200" rtl="0" algn="l">
                        <a:spcBef>
                          <a:spcPts val="0"/>
                        </a:spcBef>
                        <a:spcAft>
                          <a:spcPts val="0"/>
                        </a:spcAft>
                        <a:buSzPts val="1400"/>
                        <a:buChar char="●"/>
                      </a:pPr>
                      <a:r>
                        <a:rPr lang="en-GB"/>
                        <a:t>Detects static AND dynamic hand signs</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317500" lvl="0" marL="457200" rtl="0" algn="l">
                        <a:spcBef>
                          <a:spcPts val="0"/>
                        </a:spcBef>
                        <a:spcAft>
                          <a:spcPts val="0"/>
                        </a:spcAft>
                        <a:buSzPts val="1400"/>
                        <a:buChar char="●"/>
                      </a:pPr>
                      <a:r>
                        <a:rPr lang="en-GB"/>
                        <a:t>Detects only alphabet hand signs</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295" name="Google Shape;295;p39"/>
          <p:cNvSpPr txBox="1"/>
          <p:nvPr/>
        </p:nvSpPr>
        <p:spPr>
          <a:xfrm>
            <a:off x="8285375" y="4721700"/>
            <a:ext cx="8586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15/22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301" name="Google Shape;301;p40"/>
          <p:cNvSpPr txBox="1"/>
          <p:nvPr/>
        </p:nvSpPr>
        <p:spPr>
          <a:xfrm>
            <a:off x="8285375" y="4709275"/>
            <a:ext cx="8586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oboto"/>
                <a:ea typeface="Roboto"/>
                <a:cs typeface="Roboto"/>
                <a:sym typeface="Roboto"/>
              </a:rPr>
              <a:t>16/22</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Roboto"/>
              <a:ea typeface="Roboto"/>
              <a:cs typeface="Roboto"/>
              <a:sym typeface="Roboto"/>
            </a:endParaRPr>
          </a:p>
        </p:txBody>
      </p:sp>
      <p:pic>
        <p:nvPicPr>
          <p:cNvPr id="302" name="Google Shape;302;p40"/>
          <p:cNvPicPr preferRelativeResize="0"/>
          <p:nvPr/>
        </p:nvPicPr>
        <p:blipFill>
          <a:blip r:embed="rId3">
            <a:alphaModFix/>
          </a:blip>
          <a:stretch>
            <a:fillRect/>
          </a:stretch>
        </p:blipFill>
        <p:spPr>
          <a:xfrm>
            <a:off x="763850" y="142800"/>
            <a:ext cx="7616312" cy="4392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Makes ASLingo Different?</a:t>
            </a:r>
            <a:endParaRPr/>
          </a:p>
        </p:txBody>
      </p:sp>
      <p:graphicFrame>
        <p:nvGraphicFramePr>
          <p:cNvPr id="308" name="Google Shape;308;p41"/>
          <p:cNvGraphicFramePr/>
          <p:nvPr/>
        </p:nvGraphicFramePr>
        <p:xfrm>
          <a:off x="963450" y="2170925"/>
          <a:ext cx="3000000" cy="3000000"/>
        </p:xfrm>
        <a:graphic>
          <a:graphicData uri="http://schemas.openxmlformats.org/drawingml/2006/table">
            <a:tbl>
              <a:tblPr>
                <a:noFill/>
                <a:tableStyleId>{A147B884-ED38-4CB4-AE12-398714951A47}</a:tableStyleId>
              </a:tblPr>
              <a:tblGrid>
                <a:gridCol w="3608550"/>
                <a:gridCol w="3630450"/>
              </a:tblGrid>
              <a:tr h="502425">
                <a:tc>
                  <a:txBody>
                    <a:bodyPr/>
                    <a:lstStyle/>
                    <a:p>
                      <a:pPr indent="0" lvl="0" marL="0" rtl="0" algn="l">
                        <a:spcBef>
                          <a:spcPts val="0"/>
                        </a:spcBef>
                        <a:spcAft>
                          <a:spcPts val="0"/>
                        </a:spcAft>
                        <a:buNone/>
                      </a:pPr>
                      <a:r>
                        <a:rPr b="1" lang="en-GB"/>
                        <a:t>ASLingo</a:t>
                      </a:r>
                      <a:endParaRPr b="1"/>
                    </a:p>
                  </a:txBody>
                  <a:tcPr marT="91425" marB="91425" marR="91425" marL="91425"/>
                </a:tc>
                <a:tc>
                  <a:txBody>
                    <a:bodyPr/>
                    <a:lstStyle/>
                    <a:p>
                      <a:pPr indent="0" lvl="0" marL="0" rtl="0" algn="l">
                        <a:spcBef>
                          <a:spcPts val="0"/>
                        </a:spcBef>
                        <a:spcAft>
                          <a:spcPts val="0"/>
                        </a:spcAft>
                        <a:buNone/>
                      </a:pPr>
                      <a:r>
                        <a:rPr b="1" lang="en-GB"/>
                        <a:t>Existing Projects</a:t>
                      </a:r>
                      <a:endParaRPr b="1"/>
                    </a:p>
                  </a:txBody>
                  <a:tcPr marT="91425" marB="91425" marR="91425" marL="91425"/>
                </a:tc>
              </a:tr>
              <a:tr h="772975">
                <a:tc>
                  <a:txBody>
                    <a:bodyPr/>
                    <a:lstStyle/>
                    <a:p>
                      <a:pPr indent="-317500" lvl="0" marL="457200" rtl="0" algn="l">
                        <a:spcBef>
                          <a:spcPts val="0"/>
                        </a:spcBef>
                        <a:spcAft>
                          <a:spcPts val="0"/>
                        </a:spcAft>
                        <a:buSzPts val="1400"/>
                        <a:buChar char="●"/>
                      </a:pPr>
                      <a:r>
                        <a:rPr lang="en-GB"/>
                        <a:t>Provides a platform for learning and practicing hand signs</a:t>
                      </a:r>
                      <a:endParaRPr/>
                    </a:p>
                  </a:txBody>
                  <a:tcPr marT="91425" marB="91425" marR="91425" marL="91425"/>
                </a:tc>
                <a:tc>
                  <a:txBody>
                    <a:bodyPr/>
                    <a:lstStyle/>
                    <a:p>
                      <a:pPr indent="-317500" lvl="0" marL="457200" rtl="0" algn="l">
                        <a:spcBef>
                          <a:spcPts val="0"/>
                        </a:spcBef>
                        <a:spcAft>
                          <a:spcPts val="0"/>
                        </a:spcAft>
                        <a:buSzPts val="1400"/>
                        <a:buChar char="●"/>
                      </a:pPr>
                      <a:r>
                        <a:rPr lang="en-GB"/>
                        <a:t>Provides only short form videos teaching hand signs</a:t>
                      </a:r>
                      <a:endParaRPr/>
                    </a:p>
                  </a:txBody>
                  <a:tcPr marT="91425" marB="91425" marR="91425" marL="91425"/>
                </a:tc>
              </a:tr>
              <a:tr h="502425">
                <a:tc>
                  <a:txBody>
                    <a:bodyPr/>
                    <a:lstStyle/>
                    <a:p>
                      <a:pPr indent="-317500" lvl="0" marL="457200" rtl="0" algn="l">
                        <a:spcBef>
                          <a:spcPts val="0"/>
                        </a:spcBef>
                        <a:spcAft>
                          <a:spcPts val="0"/>
                        </a:spcAft>
                        <a:buSzPts val="1400"/>
                        <a:buChar char="●"/>
                      </a:pPr>
                      <a:r>
                        <a:rPr lang="en-GB"/>
                        <a:t>Detects static AND dynamic hand signs</a:t>
                      </a:r>
                      <a:endParaRPr/>
                    </a:p>
                  </a:txBody>
                  <a:tcPr marT="91425" marB="91425" marR="91425" marL="91425"/>
                </a:tc>
                <a:tc>
                  <a:txBody>
                    <a:bodyPr/>
                    <a:lstStyle/>
                    <a:p>
                      <a:pPr indent="-317500" lvl="0" marL="457200" rtl="0" algn="l">
                        <a:spcBef>
                          <a:spcPts val="0"/>
                        </a:spcBef>
                        <a:spcAft>
                          <a:spcPts val="0"/>
                        </a:spcAft>
                        <a:buSzPts val="1400"/>
                        <a:buChar char="●"/>
                      </a:pPr>
                      <a:r>
                        <a:rPr lang="en-GB"/>
                        <a:t>Detects only alphabet hand signs</a:t>
                      </a:r>
                      <a:endParaRPr/>
                    </a:p>
                  </a:txBody>
                  <a:tcPr marT="91425" marB="91425" marR="91425" marL="91425"/>
                </a:tc>
              </a:tr>
              <a:tr h="772975">
                <a:tc>
                  <a:txBody>
                    <a:bodyPr/>
                    <a:lstStyle/>
                    <a:p>
                      <a:pPr indent="-317500" lvl="0" marL="457200" rtl="0" algn="l">
                        <a:spcBef>
                          <a:spcPts val="0"/>
                        </a:spcBef>
                        <a:spcAft>
                          <a:spcPts val="0"/>
                        </a:spcAft>
                        <a:buSzPts val="1400"/>
                        <a:buChar char="●"/>
                      </a:pPr>
                      <a:r>
                        <a:rPr lang="en-GB"/>
                        <a:t>Training data can be provided by anyone via data gathering system</a:t>
                      </a:r>
                      <a:endParaRPr/>
                    </a:p>
                  </a:txBody>
                  <a:tcPr marT="91425" marB="91425" marR="91425" marL="91425"/>
                </a:tc>
                <a:tc>
                  <a:txBody>
                    <a:bodyPr/>
                    <a:lstStyle/>
                    <a:p>
                      <a:pPr indent="-317500" lvl="0" marL="457200" rtl="0" algn="l">
                        <a:spcBef>
                          <a:spcPts val="0"/>
                        </a:spcBef>
                        <a:spcAft>
                          <a:spcPts val="0"/>
                        </a:spcAft>
                        <a:buSzPts val="1400"/>
                        <a:buChar char="●"/>
                      </a:pPr>
                      <a:r>
                        <a:rPr lang="en-GB"/>
                        <a:t>Many datasets are biased to factors like skin colour and don’t include frame data for dynamic signs</a:t>
                      </a:r>
                      <a:endParaRPr/>
                    </a:p>
                  </a:txBody>
                  <a:tcPr marT="91425" marB="91425" marR="91425" marL="91425"/>
                </a:tc>
              </a:tr>
            </a:tbl>
          </a:graphicData>
        </a:graphic>
      </p:graphicFrame>
      <p:sp>
        <p:nvSpPr>
          <p:cNvPr id="309" name="Google Shape;309;p41"/>
          <p:cNvSpPr txBox="1"/>
          <p:nvPr/>
        </p:nvSpPr>
        <p:spPr>
          <a:xfrm>
            <a:off x="8294200" y="4721700"/>
            <a:ext cx="8499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17</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 </a:t>
            </a:r>
            <a:endParaRPr/>
          </a:p>
        </p:txBody>
      </p:sp>
      <p:sp>
        <p:nvSpPr>
          <p:cNvPr id="83" name="Google Shape;83;p15"/>
          <p:cNvSpPr txBox="1"/>
          <p:nvPr>
            <p:ph idx="1" type="body"/>
          </p:nvPr>
        </p:nvSpPr>
        <p:spPr>
          <a:xfrm>
            <a:off x="471900" y="1919075"/>
            <a:ext cx="8222100" cy="176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Char char="●"/>
            </a:pPr>
            <a:r>
              <a:rPr lang="en-GB">
                <a:solidFill>
                  <a:srgbClr val="999999"/>
                </a:solidFill>
              </a:rPr>
              <a:t>Learning a new language can be a hard task that only gets more challenging with age, as individuals may find it difficult to dedicate time and effort to it.</a:t>
            </a:r>
            <a:endParaRPr>
              <a:solidFill>
                <a:srgbClr val="999999"/>
              </a:solidFill>
            </a:endParaRPr>
          </a:p>
          <a:p>
            <a:pPr indent="-342900" lvl="0" marL="457200" rtl="0" algn="l">
              <a:spcBef>
                <a:spcPts val="0"/>
              </a:spcBef>
              <a:spcAft>
                <a:spcPts val="0"/>
              </a:spcAft>
              <a:buClr>
                <a:srgbClr val="000000"/>
              </a:buClr>
              <a:buSzPts val="1800"/>
              <a:buChar char="●"/>
            </a:pPr>
            <a:r>
              <a:rPr lang="en-GB">
                <a:solidFill>
                  <a:srgbClr val="000000"/>
                </a:solidFill>
              </a:rPr>
              <a:t>American Sign Language (ASL) is particularly hard due to its visual and gestural nature, which is not found in other, verbal languages. </a:t>
            </a:r>
            <a:endParaRPr>
              <a:solidFill>
                <a:srgbClr val="000000"/>
              </a:solidFill>
            </a:endParaRPr>
          </a:p>
        </p:txBody>
      </p:sp>
      <p:sp>
        <p:nvSpPr>
          <p:cNvPr id="84" name="Google Shape;84;p15"/>
          <p:cNvSpPr txBox="1"/>
          <p:nvPr/>
        </p:nvSpPr>
        <p:spPr>
          <a:xfrm>
            <a:off x="8481000" y="4721700"/>
            <a:ext cx="663000" cy="4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lt2"/>
                </a:solidFill>
                <a:latin typeface="Roboto"/>
                <a:ea typeface="Roboto"/>
                <a:cs typeface="Roboto"/>
                <a:sym typeface="Roboto"/>
              </a:rPr>
              <a:t>2/22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315" name="Google Shape;315;p42"/>
          <p:cNvSpPr txBox="1"/>
          <p:nvPr/>
        </p:nvSpPr>
        <p:spPr>
          <a:xfrm>
            <a:off x="8347125" y="4709275"/>
            <a:ext cx="796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oboto"/>
                <a:ea typeface="Roboto"/>
                <a:cs typeface="Roboto"/>
                <a:sym typeface="Roboto"/>
              </a:rPr>
              <a:t>18</a:t>
            </a:r>
            <a:r>
              <a:rPr lang="en-GB" sz="1800">
                <a:solidFill>
                  <a:srgbClr val="FFFFFF"/>
                </a:solidFill>
                <a:latin typeface="Roboto"/>
                <a:ea typeface="Roboto"/>
                <a:cs typeface="Roboto"/>
                <a:sym typeface="Roboto"/>
              </a:rPr>
              <a:t>/22</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Roboto"/>
              <a:ea typeface="Roboto"/>
              <a:cs typeface="Roboto"/>
              <a:sym typeface="Roboto"/>
            </a:endParaRPr>
          </a:p>
        </p:txBody>
      </p:sp>
      <p:pic>
        <p:nvPicPr>
          <p:cNvPr id="316" name="Google Shape;316;p42"/>
          <p:cNvPicPr preferRelativeResize="0"/>
          <p:nvPr/>
        </p:nvPicPr>
        <p:blipFill>
          <a:blip r:embed="rId3">
            <a:alphaModFix/>
          </a:blip>
          <a:stretch>
            <a:fillRect/>
          </a:stretch>
        </p:blipFill>
        <p:spPr>
          <a:xfrm>
            <a:off x="0" y="449419"/>
            <a:ext cx="9143999" cy="38842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Makes ASLingo Different?</a:t>
            </a:r>
            <a:endParaRPr/>
          </a:p>
        </p:txBody>
      </p:sp>
      <p:graphicFrame>
        <p:nvGraphicFramePr>
          <p:cNvPr id="322" name="Google Shape;322;p43"/>
          <p:cNvGraphicFramePr/>
          <p:nvPr/>
        </p:nvGraphicFramePr>
        <p:xfrm>
          <a:off x="963450" y="2170925"/>
          <a:ext cx="3000000" cy="3000000"/>
        </p:xfrm>
        <a:graphic>
          <a:graphicData uri="http://schemas.openxmlformats.org/drawingml/2006/table">
            <a:tbl>
              <a:tblPr>
                <a:noFill/>
                <a:tableStyleId>{A147B884-ED38-4CB4-AE12-398714951A47}</a:tableStyleId>
              </a:tblPr>
              <a:tblGrid>
                <a:gridCol w="3608550"/>
                <a:gridCol w="3630450"/>
              </a:tblGrid>
              <a:tr h="502425">
                <a:tc>
                  <a:txBody>
                    <a:bodyPr/>
                    <a:lstStyle/>
                    <a:p>
                      <a:pPr indent="0" lvl="0" marL="0" rtl="0" algn="l">
                        <a:spcBef>
                          <a:spcPts val="0"/>
                        </a:spcBef>
                        <a:spcAft>
                          <a:spcPts val="0"/>
                        </a:spcAft>
                        <a:buNone/>
                      </a:pPr>
                      <a:r>
                        <a:rPr b="1" lang="en-GB"/>
                        <a:t>ASLingo</a:t>
                      </a:r>
                      <a:endParaRPr b="1"/>
                    </a:p>
                  </a:txBody>
                  <a:tcPr marT="91425" marB="91425" marR="91425" marL="91425"/>
                </a:tc>
                <a:tc>
                  <a:txBody>
                    <a:bodyPr/>
                    <a:lstStyle/>
                    <a:p>
                      <a:pPr indent="0" lvl="0" marL="0" rtl="0" algn="l">
                        <a:spcBef>
                          <a:spcPts val="0"/>
                        </a:spcBef>
                        <a:spcAft>
                          <a:spcPts val="0"/>
                        </a:spcAft>
                        <a:buNone/>
                      </a:pPr>
                      <a:r>
                        <a:rPr b="1" lang="en-GB"/>
                        <a:t>Existing Projects</a:t>
                      </a:r>
                      <a:endParaRPr b="1"/>
                    </a:p>
                  </a:txBody>
                  <a:tcPr marT="91425" marB="91425" marR="91425" marL="91425"/>
                </a:tc>
              </a:tr>
              <a:tr h="772975">
                <a:tc>
                  <a:txBody>
                    <a:bodyPr/>
                    <a:lstStyle/>
                    <a:p>
                      <a:pPr indent="-317500" lvl="0" marL="457200" rtl="0" algn="l">
                        <a:spcBef>
                          <a:spcPts val="0"/>
                        </a:spcBef>
                        <a:spcAft>
                          <a:spcPts val="0"/>
                        </a:spcAft>
                        <a:buSzPts val="1400"/>
                        <a:buChar char="●"/>
                      </a:pPr>
                      <a:r>
                        <a:rPr lang="en-GB"/>
                        <a:t>Provides a platform for learning and practicing hand signs</a:t>
                      </a:r>
                      <a:endParaRPr/>
                    </a:p>
                  </a:txBody>
                  <a:tcPr marT="91425" marB="91425" marR="91425" marL="91425"/>
                </a:tc>
                <a:tc>
                  <a:txBody>
                    <a:bodyPr/>
                    <a:lstStyle/>
                    <a:p>
                      <a:pPr indent="-317500" lvl="0" marL="457200" rtl="0" algn="l">
                        <a:spcBef>
                          <a:spcPts val="0"/>
                        </a:spcBef>
                        <a:spcAft>
                          <a:spcPts val="0"/>
                        </a:spcAft>
                        <a:buSzPts val="1400"/>
                        <a:buChar char="●"/>
                      </a:pPr>
                      <a:r>
                        <a:rPr lang="en-GB"/>
                        <a:t>Provides only short form videos teaching hand signs</a:t>
                      </a:r>
                      <a:endParaRPr/>
                    </a:p>
                  </a:txBody>
                  <a:tcPr marT="91425" marB="91425" marR="91425" marL="91425"/>
                </a:tc>
              </a:tr>
              <a:tr h="502425">
                <a:tc>
                  <a:txBody>
                    <a:bodyPr/>
                    <a:lstStyle/>
                    <a:p>
                      <a:pPr indent="-317500" lvl="0" marL="457200" rtl="0" algn="l">
                        <a:spcBef>
                          <a:spcPts val="0"/>
                        </a:spcBef>
                        <a:spcAft>
                          <a:spcPts val="0"/>
                        </a:spcAft>
                        <a:buSzPts val="1400"/>
                        <a:buChar char="●"/>
                      </a:pPr>
                      <a:r>
                        <a:rPr lang="en-GB"/>
                        <a:t>Detects static AND dynamic hand signs</a:t>
                      </a:r>
                      <a:endParaRPr/>
                    </a:p>
                  </a:txBody>
                  <a:tcPr marT="91425" marB="91425" marR="91425" marL="91425"/>
                </a:tc>
                <a:tc>
                  <a:txBody>
                    <a:bodyPr/>
                    <a:lstStyle/>
                    <a:p>
                      <a:pPr indent="-317500" lvl="0" marL="457200" rtl="0" algn="l">
                        <a:spcBef>
                          <a:spcPts val="0"/>
                        </a:spcBef>
                        <a:spcAft>
                          <a:spcPts val="0"/>
                        </a:spcAft>
                        <a:buSzPts val="1400"/>
                        <a:buChar char="●"/>
                      </a:pPr>
                      <a:r>
                        <a:rPr lang="en-GB"/>
                        <a:t>Detects only alphabet hand signs</a:t>
                      </a:r>
                      <a:endParaRPr/>
                    </a:p>
                  </a:txBody>
                  <a:tcPr marT="91425" marB="91425" marR="91425" marL="91425"/>
                </a:tc>
              </a:tr>
              <a:tr h="772975">
                <a:tc>
                  <a:txBody>
                    <a:bodyPr/>
                    <a:lstStyle/>
                    <a:p>
                      <a:pPr indent="-317500" lvl="0" marL="457200" rtl="0" algn="l">
                        <a:spcBef>
                          <a:spcPts val="0"/>
                        </a:spcBef>
                        <a:spcAft>
                          <a:spcPts val="0"/>
                        </a:spcAft>
                        <a:buSzPts val="1400"/>
                        <a:buChar char="●"/>
                      </a:pPr>
                      <a:r>
                        <a:rPr lang="en-GB"/>
                        <a:t>Training data can be provided by anyone via data gathering system</a:t>
                      </a:r>
                      <a:endParaRPr/>
                    </a:p>
                  </a:txBody>
                  <a:tcPr marT="91425" marB="91425" marR="91425" marL="91425"/>
                </a:tc>
                <a:tc>
                  <a:txBody>
                    <a:bodyPr/>
                    <a:lstStyle/>
                    <a:p>
                      <a:pPr indent="-317500" lvl="0" marL="457200" rtl="0" algn="l">
                        <a:spcBef>
                          <a:spcPts val="0"/>
                        </a:spcBef>
                        <a:spcAft>
                          <a:spcPts val="0"/>
                        </a:spcAft>
                        <a:buSzPts val="1400"/>
                        <a:buChar char="●"/>
                      </a:pPr>
                      <a:r>
                        <a:rPr lang="en-GB"/>
                        <a:t>Many datasets are biased to factors like skin colour and don’t include frame data for dynamic signs</a:t>
                      </a:r>
                      <a:endParaRPr/>
                    </a:p>
                  </a:txBody>
                  <a:tcPr marT="91425" marB="91425" marR="91425" marL="91425"/>
                </a:tc>
              </a:tr>
            </a:tbl>
          </a:graphicData>
        </a:graphic>
      </p:graphicFrame>
      <p:sp>
        <p:nvSpPr>
          <p:cNvPr id="323" name="Google Shape;323;p43"/>
          <p:cNvSpPr txBox="1"/>
          <p:nvPr/>
        </p:nvSpPr>
        <p:spPr>
          <a:xfrm>
            <a:off x="8311825" y="4721700"/>
            <a:ext cx="8319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19</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Roadmap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p:nvPr/>
        </p:nvSpPr>
        <p:spPr>
          <a:xfrm>
            <a:off x="2950575" y="3241963"/>
            <a:ext cx="255000" cy="6630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4" name="Google Shape;334;p45"/>
          <p:cNvSpPr/>
          <p:nvPr/>
        </p:nvSpPr>
        <p:spPr>
          <a:xfrm rot="10800000">
            <a:off x="2987025" y="3008863"/>
            <a:ext cx="182100" cy="2658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5" name="Google Shape;335;p45"/>
          <p:cNvSpPr/>
          <p:nvPr/>
        </p:nvSpPr>
        <p:spPr>
          <a:xfrm>
            <a:off x="715725" y="648175"/>
            <a:ext cx="4864800" cy="23607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6" name="Google Shape;336;p45"/>
          <p:cNvSpPr/>
          <p:nvPr/>
        </p:nvSpPr>
        <p:spPr>
          <a:xfrm>
            <a:off x="580125" y="539000"/>
            <a:ext cx="4864800" cy="2360700"/>
          </a:xfrm>
          <a:prstGeom prst="roundRect">
            <a:avLst>
              <a:gd fmla="val 16667" name="adj"/>
            </a:avLst>
          </a:prstGeom>
          <a:solidFill>
            <a:srgbClr val="5F9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7" name="Google Shape;337;p45"/>
          <p:cNvSpPr/>
          <p:nvPr/>
        </p:nvSpPr>
        <p:spPr>
          <a:xfrm>
            <a:off x="2987025" y="3478775"/>
            <a:ext cx="6156900" cy="51000"/>
          </a:xfrm>
          <a:prstGeom prst="rect">
            <a:avLst/>
          </a:prstGeom>
          <a:solidFill>
            <a:srgbClr val="0D6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8" name="Google Shape;338;p45"/>
          <p:cNvSpPr/>
          <p:nvPr/>
        </p:nvSpPr>
        <p:spPr>
          <a:xfrm>
            <a:off x="2885025" y="3172775"/>
            <a:ext cx="255000" cy="663000"/>
          </a:xfrm>
          <a:prstGeom prst="rect">
            <a:avLst/>
          </a:prstGeom>
          <a:solidFill>
            <a:srgbClr val="0D6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9" name="Google Shape;339;p45"/>
          <p:cNvSpPr txBox="1"/>
          <p:nvPr/>
        </p:nvSpPr>
        <p:spPr>
          <a:xfrm>
            <a:off x="2283975" y="3999675"/>
            <a:ext cx="14571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Roboto"/>
                <a:ea typeface="Roboto"/>
                <a:cs typeface="Roboto"/>
                <a:sym typeface="Roboto"/>
              </a:rPr>
              <a:t>Version 1.0</a:t>
            </a:r>
            <a:endParaRPr b="1" sz="1800">
              <a:latin typeface="Roboto"/>
              <a:ea typeface="Roboto"/>
              <a:cs typeface="Roboto"/>
              <a:sym typeface="Roboto"/>
            </a:endParaRPr>
          </a:p>
        </p:txBody>
      </p:sp>
      <p:sp>
        <p:nvSpPr>
          <p:cNvPr id="340" name="Google Shape;340;p45"/>
          <p:cNvSpPr txBox="1"/>
          <p:nvPr/>
        </p:nvSpPr>
        <p:spPr>
          <a:xfrm>
            <a:off x="715725" y="539000"/>
            <a:ext cx="4593600" cy="2316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Real-time sign recognition for both static and dynamic signs</a:t>
            </a:r>
            <a:endParaRPr sz="1800">
              <a:solidFill>
                <a:schemeClr val="lt1"/>
              </a:solidFill>
              <a:latin typeface="Roboto"/>
              <a:ea typeface="Roboto"/>
              <a:cs typeface="Roboto"/>
              <a:sym typeface="Roboto"/>
            </a:endParaRPr>
          </a:p>
          <a:p>
            <a:pPr indent="-342900" lvl="0" marL="457200" rtl="0" algn="l">
              <a:spcBef>
                <a:spcPts val="100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Custom in-house data gathering system for greater control of the model</a:t>
            </a:r>
            <a:endParaRPr sz="1800">
              <a:solidFill>
                <a:schemeClr val="lt1"/>
              </a:solidFill>
              <a:latin typeface="Roboto"/>
              <a:ea typeface="Roboto"/>
              <a:cs typeface="Roboto"/>
              <a:sym typeface="Roboto"/>
            </a:endParaRPr>
          </a:p>
          <a:p>
            <a:pPr indent="-342900" lvl="0" marL="457200" rtl="0" algn="l">
              <a:spcBef>
                <a:spcPts val="100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Modularity of sign </a:t>
            </a:r>
            <a:r>
              <a:rPr lang="en-GB" sz="1800">
                <a:solidFill>
                  <a:schemeClr val="lt1"/>
                </a:solidFill>
                <a:latin typeface="Roboto"/>
                <a:ea typeface="Roboto"/>
                <a:cs typeface="Roboto"/>
                <a:sym typeface="Roboto"/>
              </a:rPr>
              <a:t>dataset</a:t>
            </a:r>
            <a:r>
              <a:rPr lang="en-GB" sz="1800">
                <a:solidFill>
                  <a:schemeClr val="lt1"/>
                </a:solidFill>
                <a:latin typeface="Roboto"/>
                <a:ea typeface="Roboto"/>
                <a:cs typeface="Roboto"/>
                <a:sym typeface="Roboto"/>
              </a:rPr>
              <a:t> allowing for </a:t>
            </a:r>
            <a:r>
              <a:rPr lang="en-GB" sz="1800">
                <a:solidFill>
                  <a:schemeClr val="lt1"/>
                </a:solidFill>
                <a:latin typeface="Roboto"/>
                <a:ea typeface="Roboto"/>
                <a:cs typeface="Roboto"/>
                <a:sym typeface="Roboto"/>
              </a:rPr>
              <a:t>ease</a:t>
            </a:r>
            <a:r>
              <a:rPr lang="en-GB" sz="1800">
                <a:solidFill>
                  <a:schemeClr val="lt1"/>
                </a:solidFill>
                <a:latin typeface="Roboto"/>
                <a:ea typeface="Roboto"/>
                <a:cs typeface="Roboto"/>
                <a:sym typeface="Roboto"/>
              </a:rPr>
              <a:t> of new additions</a:t>
            </a:r>
            <a:endParaRPr sz="1800">
              <a:solidFill>
                <a:schemeClr val="lt1"/>
              </a:solidFill>
              <a:latin typeface="Roboto"/>
              <a:ea typeface="Roboto"/>
              <a:cs typeface="Roboto"/>
              <a:sym typeface="Roboto"/>
            </a:endParaRPr>
          </a:p>
        </p:txBody>
      </p:sp>
      <p:sp>
        <p:nvSpPr>
          <p:cNvPr id="341" name="Google Shape;341;p45"/>
          <p:cNvSpPr/>
          <p:nvPr/>
        </p:nvSpPr>
        <p:spPr>
          <a:xfrm rot="10800000">
            <a:off x="2921475" y="2881438"/>
            <a:ext cx="182100" cy="265800"/>
          </a:xfrm>
          <a:prstGeom prst="triangle">
            <a:avLst>
              <a:gd fmla="val 50000" name="adj"/>
            </a:avLst>
          </a:prstGeom>
          <a:solidFill>
            <a:srgbClr val="5F9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2" name="Google Shape;342;p45"/>
          <p:cNvSpPr/>
          <p:nvPr/>
        </p:nvSpPr>
        <p:spPr>
          <a:xfrm>
            <a:off x="3140025" y="3529775"/>
            <a:ext cx="6003900" cy="510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3" name="Google Shape;343;p45"/>
          <p:cNvSpPr txBox="1"/>
          <p:nvPr/>
        </p:nvSpPr>
        <p:spPr>
          <a:xfrm>
            <a:off x="8329475" y="4685625"/>
            <a:ext cx="878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20</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p:nvPr/>
        </p:nvSpPr>
        <p:spPr>
          <a:xfrm rot="10800000">
            <a:off x="4545925" y="2997538"/>
            <a:ext cx="182100" cy="2658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9" name="Google Shape;349;p46"/>
          <p:cNvSpPr/>
          <p:nvPr/>
        </p:nvSpPr>
        <p:spPr>
          <a:xfrm>
            <a:off x="1931025" y="542575"/>
            <a:ext cx="5566200" cy="24663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0" name="Google Shape;350;p46"/>
          <p:cNvSpPr/>
          <p:nvPr/>
        </p:nvSpPr>
        <p:spPr>
          <a:xfrm>
            <a:off x="1788900" y="407975"/>
            <a:ext cx="5566200" cy="2466300"/>
          </a:xfrm>
          <a:prstGeom prst="roundRect">
            <a:avLst>
              <a:gd fmla="val 16667" name="adj"/>
            </a:avLst>
          </a:prstGeom>
          <a:solidFill>
            <a:srgbClr val="5F9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1" name="Google Shape;351;p46"/>
          <p:cNvSpPr txBox="1"/>
          <p:nvPr/>
        </p:nvSpPr>
        <p:spPr>
          <a:xfrm>
            <a:off x="3843450" y="3999675"/>
            <a:ext cx="1457100" cy="4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Version 1.1</a:t>
            </a:r>
            <a:endParaRPr b="1" sz="1800">
              <a:latin typeface="Roboto"/>
              <a:ea typeface="Roboto"/>
              <a:cs typeface="Roboto"/>
              <a:sym typeface="Roboto"/>
            </a:endParaRPr>
          </a:p>
        </p:txBody>
      </p:sp>
      <p:sp>
        <p:nvSpPr>
          <p:cNvPr id="352" name="Google Shape;352;p46"/>
          <p:cNvSpPr txBox="1"/>
          <p:nvPr/>
        </p:nvSpPr>
        <p:spPr>
          <a:xfrm>
            <a:off x="1887300" y="448050"/>
            <a:ext cx="5369400" cy="2397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Expanded vocabulary and faster recognition response times</a:t>
            </a:r>
            <a:endParaRPr sz="1800">
              <a:solidFill>
                <a:schemeClr val="lt1"/>
              </a:solidFill>
              <a:latin typeface="Roboto"/>
              <a:ea typeface="Roboto"/>
              <a:cs typeface="Roboto"/>
              <a:sym typeface="Roboto"/>
            </a:endParaRPr>
          </a:p>
          <a:p>
            <a:pPr indent="-342900" lvl="0" marL="457200" rtl="0" algn="l">
              <a:spcBef>
                <a:spcPts val="100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User progression tracking via account and historical data</a:t>
            </a:r>
            <a:endParaRPr sz="1800">
              <a:solidFill>
                <a:schemeClr val="lt1"/>
              </a:solidFill>
              <a:latin typeface="Roboto"/>
              <a:ea typeface="Roboto"/>
              <a:cs typeface="Roboto"/>
              <a:sym typeface="Roboto"/>
            </a:endParaRPr>
          </a:p>
          <a:p>
            <a:pPr indent="-342900" lvl="0" marL="457200" rtl="0" algn="l">
              <a:spcBef>
                <a:spcPts val="100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Initial calibration to ensure </a:t>
            </a:r>
            <a:r>
              <a:rPr lang="en-GB" sz="1800">
                <a:solidFill>
                  <a:schemeClr val="lt1"/>
                </a:solidFill>
                <a:latin typeface="Roboto"/>
                <a:ea typeface="Roboto"/>
                <a:cs typeface="Roboto"/>
                <a:sym typeface="Roboto"/>
              </a:rPr>
              <a:t>level</a:t>
            </a:r>
            <a:r>
              <a:rPr lang="en-GB" sz="1800">
                <a:solidFill>
                  <a:schemeClr val="lt1"/>
                </a:solidFill>
                <a:latin typeface="Roboto"/>
                <a:ea typeface="Roboto"/>
                <a:cs typeface="Roboto"/>
                <a:sym typeface="Roboto"/>
              </a:rPr>
              <a:t> camera and signs can be done within reasonable space in frame</a:t>
            </a:r>
            <a:endParaRPr sz="1800">
              <a:solidFill>
                <a:schemeClr val="lt1"/>
              </a:solidFill>
              <a:latin typeface="Roboto"/>
              <a:ea typeface="Roboto"/>
              <a:cs typeface="Roboto"/>
              <a:sym typeface="Roboto"/>
            </a:endParaRPr>
          </a:p>
        </p:txBody>
      </p:sp>
      <p:sp>
        <p:nvSpPr>
          <p:cNvPr id="353" name="Google Shape;353;p46"/>
          <p:cNvSpPr/>
          <p:nvPr/>
        </p:nvSpPr>
        <p:spPr>
          <a:xfrm>
            <a:off x="0" y="3529775"/>
            <a:ext cx="9144000" cy="510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4" name="Google Shape;354;p46"/>
          <p:cNvSpPr/>
          <p:nvPr/>
        </p:nvSpPr>
        <p:spPr>
          <a:xfrm>
            <a:off x="4509475" y="3223775"/>
            <a:ext cx="255000" cy="6630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5" name="Google Shape;355;p46"/>
          <p:cNvSpPr/>
          <p:nvPr/>
        </p:nvSpPr>
        <p:spPr>
          <a:xfrm>
            <a:off x="4444500" y="3172775"/>
            <a:ext cx="255000" cy="663000"/>
          </a:xfrm>
          <a:prstGeom prst="rect">
            <a:avLst/>
          </a:prstGeom>
          <a:solidFill>
            <a:srgbClr val="0D6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6" name="Google Shape;356;p46"/>
          <p:cNvSpPr/>
          <p:nvPr/>
        </p:nvSpPr>
        <p:spPr>
          <a:xfrm>
            <a:off x="0" y="3478775"/>
            <a:ext cx="9144000" cy="51000"/>
          </a:xfrm>
          <a:prstGeom prst="rect">
            <a:avLst/>
          </a:prstGeom>
          <a:solidFill>
            <a:srgbClr val="0D6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7" name="Google Shape;357;p46"/>
          <p:cNvSpPr/>
          <p:nvPr/>
        </p:nvSpPr>
        <p:spPr>
          <a:xfrm rot="10800000">
            <a:off x="4480950" y="2845038"/>
            <a:ext cx="182100" cy="265800"/>
          </a:xfrm>
          <a:prstGeom prst="triangle">
            <a:avLst>
              <a:gd fmla="val 50000" name="adj"/>
            </a:avLst>
          </a:prstGeom>
          <a:solidFill>
            <a:srgbClr val="5F9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8" name="Google Shape;358;p46"/>
          <p:cNvSpPr txBox="1"/>
          <p:nvPr/>
        </p:nvSpPr>
        <p:spPr>
          <a:xfrm>
            <a:off x="8325550" y="4683125"/>
            <a:ext cx="97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21/22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p:nvPr/>
        </p:nvSpPr>
        <p:spPr>
          <a:xfrm rot="10800000">
            <a:off x="7517725" y="2997538"/>
            <a:ext cx="182100" cy="2658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4" name="Google Shape;364;p47"/>
          <p:cNvSpPr/>
          <p:nvPr/>
        </p:nvSpPr>
        <p:spPr>
          <a:xfrm>
            <a:off x="3226425" y="1154025"/>
            <a:ext cx="5566200" cy="18549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5" name="Google Shape;365;p47"/>
          <p:cNvSpPr/>
          <p:nvPr/>
        </p:nvSpPr>
        <p:spPr>
          <a:xfrm>
            <a:off x="3084300" y="1019425"/>
            <a:ext cx="5566200" cy="1854900"/>
          </a:xfrm>
          <a:prstGeom prst="roundRect">
            <a:avLst>
              <a:gd fmla="val 16667" name="adj"/>
            </a:avLst>
          </a:prstGeom>
          <a:solidFill>
            <a:srgbClr val="5F9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6" name="Google Shape;366;p47"/>
          <p:cNvSpPr txBox="1"/>
          <p:nvPr/>
        </p:nvSpPr>
        <p:spPr>
          <a:xfrm>
            <a:off x="6815250" y="3999675"/>
            <a:ext cx="1457100" cy="6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Version 1.X and Beyond</a:t>
            </a:r>
            <a:endParaRPr b="1" sz="1800">
              <a:latin typeface="Roboto"/>
              <a:ea typeface="Roboto"/>
              <a:cs typeface="Roboto"/>
              <a:sym typeface="Roboto"/>
            </a:endParaRPr>
          </a:p>
        </p:txBody>
      </p:sp>
      <p:sp>
        <p:nvSpPr>
          <p:cNvPr id="367" name="Google Shape;367;p47"/>
          <p:cNvSpPr txBox="1"/>
          <p:nvPr/>
        </p:nvSpPr>
        <p:spPr>
          <a:xfrm>
            <a:off x="3258900" y="1076675"/>
            <a:ext cx="5369400" cy="1768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Full phrase tracking and testing</a:t>
            </a:r>
            <a:endParaRPr sz="1800">
              <a:solidFill>
                <a:schemeClr val="lt1"/>
              </a:solidFill>
              <a:latin typeface="Roboto"/>
              <a:ea typeface="Roboto"/>
              <a:cs typeface="Roboto"/>
              <a:sym typeface="Roboto"/>
            </a:endParaRPr>
          </a:p>
          <a:p>
            <a:pPr indent="-342900" lvl="0" marL="457200" rtl="0" algn="l">
              <a:spcBef>
                <a:spcPts val="100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Facial recognition to aid in sign recognition</a:t>
            </a:r>
            <a:endParaRPr sz="1800">
              <a:solidFill>
                <a:schemeClr val="lt1"/>
              </a:solidFill>
              <a:latin typeface="Roboto"/>
              <a:ea typeface="Roboto"/>
              <a:cs typeface="Roboto"/>
              <a:sym typeface="Roboto"/>
            </a:endParaRPr>
          </a:p>
          <a:p>
            <a:pPr indent="-342900" lvl="0" marL="457200" rtl="0" algn="l">
              <a:spcBef>
                <a:spcPts val="100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Variations in common signs</a:t>
            </a:r>
            <a:endParaRPr sz="1800">
              <a:solidFill>
                <a:schemeClr val="lt1"/>
              </a:solidFill>
              <a:latin typeface="Roboto"/>
              <a:ea typeface="Roboto"/>
              <a:cs typeface="Roboto"/>
              <a:sym typeface="Roboto"/>
            </a:endParaRPr>
          </a:p>
          <a:p>
            <a:pPr indent="-342900" lvl="0" marL="457200" rtl="0" algn="l">
              <a:spcBef>
                <a:spcPts val="100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Hand and body position differences</a:t>
            </a:r>
            <a:endParaRPr sz="1800">
              <a:solidFill>
                <a:schemeClr val="lt1"/>
              </a:solidFill>
              <a:latin typeface="Roboto"/>
              <a:ea typeface="Roboto"/>
              <a:cs typeface="Roboto"/>
              <a:sym typeface="Roboto"/>
            </a:endParaRPr>
          </a:p>
        </p:txBody>
      </p:sp>
      <p:sp>
        <p:nvSpPr>
          <p:cNvPr id="368" name="Google Shape;368;p47"/>
          <p:cNvSpPr/>
          <p:nvPr/>
        </p:nvSpPr>
        <p:spPr>
          <a:xfrm>
            <a:off x="0" y="3529775"/>
            <a:ext cx="9144000" cy="510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9" name="Google Shape;369;p47"/>
          <p:cNvSpPr/>
          <p:nvPr/>
        </p:nvSpPr>
        <p:spPr>
          <a:xfrm>
            <a:off x="7481275" y="3223775"/>
            <a:ext cx="255000" cy="6630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0" name="Google Shape;370;p47"/>
          <p:cNvSpPr/>
          <p:nvPr/>
        </p:nvSpPr>
        <p:spPr>
          <a:xfrm>
            <a:off x="7416300" y="3172775"/>
            <a:ext cx="255000" cy="663000"/>
          </a:xfrm>
          <a:prstGeom prst="rect">
            <a:avLst/>
          </a:prstGeom>
          <a:solidFill>
            <a:srgbClr val="0D6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1" name="Google Shape;371;p47"/>
          <p:cNvSpPr/>
          <p:nvPr/>
        </p:nvSpPr>
        <p:spPr>
          <a:xfrm rot="10800000">
            <a:off x="7452750" y="2845038"/>
            <a:ext cx="182100" cy="265800"/>
          </a:xfrm>
          <a:prstGeom prst="triangle">
            <a:avLst>
              <a:gd fmla="val 50000" name="adj"/>
            </a:avLst>
          </a:prstGeom>
          <a:solidFill>
            <a:srgbClr val="5F9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2" name="Google Shape;372;p47"/>
          <p:cNvSpPr/>
          <p:nvPr/>
        </p:nvSpPr>
        <p:spPr>
          <a:xfrm>
            <a:off x="0" y="3478775"/>
            <a:ext cx="9144000" cy="51000"/>
          </a:xfrm>
          <a:prstGeom prst="rect">
            <a:avLst/>
          </a:prstGeom>
          <a:solidFill>
            <a:srgbClr val="0D6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3" name="Google Shape;373;p47"/>
          <p:cNvSpPr txBox="1"/>
          <p:nvPr/>
        </p:nvSpPr>
        <p:spPr>
          <a:xfrm>
            <a:off x="8307925" y="4662675"/>
            <a:ext cx="96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22/22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 </a:t>
            </a:r>
            <a:endParaRPr/>
          </a:p>
        </p:txBody>
      </p:sp>
      <p:sp>
        <p:nvSpPr>
          <p:cNvPr id="90" name="Google Shape;90;p1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Char char="●"/>
            </a:pPr>
            <a:r>
              <a:rPr lang="en-GB">
                <a:solidFill>
                  <a:srgbClr val="999999"/>
                </a:solidFill>
              </a:rPr>
              <a:t>Learning a new language can be a hard task that only gets more challenging with age, as individuals may find it difficult to dedicate time and effort to it. </a:t>
            </a:r>
            <a:endParaRPr>
              <a:solidFill>
                <a:srgbClr val="999999"/>
              </a:solidFill>
            </a:endParaRPr>
          </a:p>
          <a:p>
            <a:pPr indent="-342900" lvl="0" marL="457200" rtl="0" algn="l">
              <a:spcBef>
                <a:spcPts val="0"/>
              </a:spcBef>
              <a:spcAft>
                <a:spcPts val="0"/>
              </a:spcAft>
              <a:buClr>
                <a:srgbClr val="999999"/>
              </a:buClr>
              <a:buSzPts val="1800"/>
              <a:buChar char="●"/>
            </a:pPr>
            <a:r>
              <a:rPr lang="en-GB">
                <a:solidFill>
                  <a:srgbClr val="999999"/>
                </a:solidFill>
              </a:rPr>
              <a:t>American Sign Language (ASL) is particularly hard due to its visual and gestural nature, which is not found in other, verbal languages. </a:t>
            </a:r>
            <a:endParaRPr>
              <a:solidFill>
                <a:srgbClr val="999999"/>
              </a:solidFill>
            </a:endParaRPr>
          </a:p>
          <a:p>
            <a:pPr indent="-342900" lvl="0" marL="457200" rtl="0" algn="l">
              <a:spcBef>
                <a:spcPts val="0"/>
              </a:spcBef>
              <a:spcAft>
                <a:spcPts val="0"/>
              </a:spcAft>
              <a:buClr>
                <a:srgbClr val="000000"/>
              </a:buClr>
              <a:buSzPts val="1800"/>
              <a:buChar char="●"/>
            </a:pPr>
            <a:r>
              <a:rPr lang="en-GB">
                <a:solidFill>
                  <a:srgbClr val="000000"/>
                </a:solidFill>
              </a:rPr>
              <a:t>There are not many applications users can use to ensure the way they are signing is correct, they can only learn how to recognize the signs performed by others. </a:t>
            </a:r>
            <a:endParaRPr>
              <a:solidFill>
                <a:srgbClr val="000000"/>
              </a:solidFill>
            </a:endParaRPr>
          </a:p>
        </p:txBody>
      </p:sp>
      <p:sp>
        <p:nvSpPr>
          <p:cNvPr id="91" name="Google Shape;91;p16"/>
          <p:cNvSpPr txBox="1"/>
          <p:nvPr/>
        </p:nvSpPr>
        <p:spPr>
          <a:xfrm>
            <a:off x="8488225" y="4721700"/>
            <a:ext cx="7269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2/22</a:t>
            </a:r>
            <a:endParaRPr sz="1800">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Solution</a:t>
            </a:r>
            <a:endParaRPr/>
          </a:p>
        </p:txBody>
      </p:sp>
      <p:sp>
        <p:nvSpPr>
          <p:cNvPr id="97" name="Google Shape;97;p17"/>
          <p:cNvSpPr txBox="1"/>
          <p:nvPr>
            <p:ph idx="1" type="body"/>
          </p:nvPr>
        </p:nvSpPr>
        <p:spPr>
          <a:xfrm>
            <a:off x="471900" y="1919075"/>
            <a:ext cx="8222100" cy="134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GB">
                <a:solidFill>
                  <a:srgbClr val="000000"/>
                </a:solidFill>
              </a:rPr>
              <a:t>ASLingo aims to ease that challenge by providing an </a:t>
            </a:r>
            <a:r>
              <a:rPr b="1" lang="en-GB">
                <a:solidFill>
                  <a:srgbClr val="000000"/>
                </a:solidFill>
              </a:rPr>
              <a:t>online, easy-to-access web platform</a:t>
            </a:r>
            <a:r>
              <a:rPr lang="en-GB">
                <a:solidFill>
                  <a:srgbClr val="000000"/>
                </a:solidFill>
              </a:rPr>
              <a:t> for individuals to learn new signs and test their comprehension at their own pace in a fun, interactive manner. </a:t>
            </a:r>
            <a:endParaRPr>
              <a:solidFill>
                <a:srgbClr val="000000"/>
              </a:solidFill>
            </a:endParaRPr>
          </a:p>
        </p:txBody>
      </p:sp>
      <p:sp>
        <p:nvSpPr>
          <p:cNvPr id="98" name="Google Shape;98;p17"/>
          <p:cNvSpPr txBox="1"/>
          <p:nvPr/>
        </p:nvSpPr>
        <p:spPr>
          <a:xfrm>
            <a:off x="8452950" y="4721700"/>
            <a:ext cx="762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3</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Solution</a:t>
            </a:r>
            <a:endParaRPr/>
          </a:p>
        </p:txBody>
      </p:sp>
      <p:sp>
        <p:nvSpPr>
          <p:cNvPr id="104" name="Google Shape;104;p18"/>
          <p:cNvSpPr txBox="1"/>
          <p:nvPr>
            <p:ph idx="1" type="body"/>
          </p:nvPr>
        </p:nvSpPr>
        <p:spPr>
          <a:xfrm>
            <a:off x="471900" y="1919075"/>
            <a:ext cx="8222100" cy="203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Char char="●"/>
            </a:pPr>
            <a:r>
              <a:rPr lang="en-GB">
                <a:solidFill>
                  <a:srgbClr val="999999"/>
                </a:solidFill>
              </a:rPr>
              <a:t>ASLingo aims to ease that challenge by providing an </a:t>
            </a:r>
            <a:r>
              <a:rPr lang="en-GB">
                <a:solidFill>
                  <a:srgbClr val="999999"/>
                </a:solidFill>
              </a:rPr>
              <a:t>online, easy-to-access web platform</a:t>
            </a:r>
            <a:r>
              <a:rPr lang="en-GB">
                <a:solidFill>
                  <a:srgbClr val="999999"/>
                </a:solidFill>
              </a:rPr>
              <a:t> for individuals to learn new signs and test their comprehension at their own pace in a fun, interactive manner. </a:t>
            </a:r>
            <a:endParaRPr>
              <a:solidFill>
                <a:srgbClr val="999999"/>
              </a:solidFill>
            </a:endParaRPr>
          </a:p>
          <a:p>
            <a:pPr indent="-342900" lvl="0" marL="457200" rtl="0" algn="l">
              <a:spcBef>
                <a:spcPts val="0"/>
              </a:spcBef>
              <a:spcAft>
                <a:spcPts val="0"/>
              </a:spcAft>
              <a:buClr>
                <a:srgbClr val="000000"/>
              </a:buClr>
              <a:buSzPts val="1800"/>
              <a:buChar char="●"/>
            </a:pPr>
            <a:r>
              <a:rPr lang="en-GB">
                <a:solidFill>
                  <a:srgbClr val="000000"/>
                </a:solidFill>
              </a:rPr>
              <a:t>With a focus on consistent effort and </a:t>
            </a:r>
            <a:r>
              <a:rPr b="1" lang="en-GB">
                <a:solidFill>
                  <a:srgbClr val="000000"/>
                </a:solidFill>
              </a:rPr>
              <a:t>continuous feedback</a:t>
            </a:r>
            <a:r>
              <a:rPr lang="en-GB">
                <a:solidFill>
                  <a:srgbClr val="000000"/>
                </a:solidFill>
              </a:rPr>
              <a:t>, ASLingo provides </a:t>
            </a:r>
            <a:r>
              <a:rPr b="1" lang="en-GB">
                <a:solidFill>
                  <a:srgbClr val="000000"/>
                </a:solidFill>
              </a:rPr>
              <a:t>real-time guidance</a:t>
            </a:r>
            <a:r>
              <a:rPr lang="en-GB">
                <a:solidFill>
                  <a:srgbClr val="000000"/>
                </a:solidFill>
              </a:rPr>
              <a:t> to ensure users stay on track to achieving their goals of learning ASL. </a:t>
            </a:r>
            <a:endParaRPr>
              <a:solidFill>
                <a:srgbClr val="000000"/>
              </a:solidFill>
            </a:endParaRPr>
          </a:p>
        </p:txBody>
      </p:sp>
      <p:sp>
        <p:nvSpPr>
          <p:cNvPr id="105" name="Google Shape;105;p18"/>
          <p:cNvSpPr txBox="1"/>
          <p:nvPr/>
        </p:nvSpPr>
        <p:spPr>
          <a:xfrm>
            <a:off x="8479400" y="4721700"/>
            <a:ext cx="7356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3/22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Solution</a:t>
            </a:r>
            <a:endParaRPr/>
          </a:p>
        </p:txBody>
      </p:sp>
      <p:sp>
        <p:nvSpPr>
          <p:cNvPr id="111" name="Google Shape;111;p1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Char char="●"/>
            </a:pPr>
            <a:r>
              <a:rPr lang="en-GB">
                <a:solidFill>
                  <a:srgbClr val="999999"/>
                </a:solidFill>
              </a:rPr>
              <a:t>ASLingo aims to ease that challenge by providing an </a:t>
            </a:r>
            <a:r>
              <a:rPr lang="en-GB">
                <a:solidFill>
                  <a:srgbClr val="999999"/>
                </a:solidFill>
              </a:rPr>
              <a:t>online, easy-to-access web platform</a:t>
            </a:r>
            <a:r>
              <a:rPr lang="en-GB">
                <a:solidFill>
                  <a:srgbClr val="999999"/>
                </a:solidFill>
              </a:rPr>
              <a:t> for individuals to learn new signs and test their comprehension at their own pace in a fun, interactive manner. </a:t>
            </a:r>
            <a:endParaRPr>
              <a:solidFill>
                <a:srgbClr val="999999"/>
              </a:solidFill>
            </a:endParaRPr>
          </a:p>
          <a:p>
            <a:pPr indent="-342900" lvl="0" marL="457200" rtl="0" algn="l">
              <a:spcBef>
                <a:spcPts val="0"/>
              </a:spcBef>
              <a:spcAft>
                <a:spcPts val="0"/>
              </a:spcAft>
              <a:buClr>
                <a:srgbClr val="999999"/>
              </a:buClr>
              <a:buSzPts val="1800"/>
              <a:buChar char="●"/>
            </a:pPr>
            <a:r>
              <a:rPr lang="en-GB">
                <a:solidFill>
                  <a:srgbClr val="999999"/>
                </a:solidFill>
              </a:rPr>
              <a:t>With a focus on consistent effort and continuous feedback, ASLingo provides real-time guidance to ensure users stay on track to achieving their goals of learning ASL. </a:t>
            </a:r>
            <a:endParaRPr>
              <a:solidFill>
                <a:srgbClr val="999999"/>
              </a:solidFill>
            </a:endParaRPr>
          </a:p>
          <a:p>
            <a:pPr indent="-342900" lvl="0" marL="457200" rtl="0" algn="l">
              <a:spcBef>
                <a:spcPts val="0"/>
              </a:spcBef>
              <a:spcAft>
                <a:spcPts val="0"/>
              </a:spcAft>
              <a:buClr>
                <a:srgbClr val="000000"/>
              </a:buClr>
              <a:buSzPts val="1800"/>
              <a:buChar char="●"/>
            </a:pPr>
            <a:r>
              <a:rPr lang="en-GB">
                <a:solidFill>
                  <a:srgbClr val="000000"/>
                </a:solidFill>
              </a:rPr>
              <a:t>Through using ASLingo, we want our users to </a:t>
            </a:r>
            <a:r>
              <a:rPr b="1" lang="en-GB">
                <a:solidFill>
                  <a:srgbClr val="000000"/>
                </a:solidFill>
              </a:rPr>
              <a:t>sign with confidence</a:t>
            </a:r>
            <a:r>
              <a:rPr lang="en-GB">
                <a:solidFill>
                  <a:srgbClr val="000000"/>
                </a:solidFill>
              </a:rPr>
              <a:t>!</a:t>
            </a:r>
            <a:endParaRPr>
              <a:solidFill>
                <a:srgbClr val="000000"/>
              </a:solidFill>
            </a:endParaRPr>
          </a:p>
        </p:txBody>
      </p:sp>
      <p:sp>
        <p:nvSpPr>
          <p:cNvPr id="112" name="Google Shape;112;p19"/>
          <p:cNvSpPr txBox="1"/>
          <p:nvPr/>
        </p:nvSpPr>
        <p:spPr>
          <a:xfrm>
            <a:off x="8505875" y="4721700"/>
            <a:ext cx="709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3/22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Demo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How it works</a:t>
            </a:r>
            <a:endParaRPr/>
          </a:p>
        </p:txBody>
      </p:sp>
      <p:sp>
        <p:nvSpPr>
          <p:cNvPr id="123" name="Google Shape;123;p21"/>
          <p:cNvSpPr txBox="1"/>
          <p:nvPr/>
        </p:nvSpPr>
        <p:spPr>
          <a:xfrm>
            <a:off x="8514675" y="4721700"/>
            <a:ext cx="7005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4</a:t>
            </a:r>
            <a:r>
              <a:rPr lang="en-GB" sz="1800">
                <a:solidFill>
                  <a:schemeClr val="lt2"/>
                </a:solidFill>
                <a:latin typeface="Roboto"/>
                <a:ea typeface="Roboto"/>
                <a:cs typeface="Roboto"/>
                <a:sym typeface="Roboto"/>
              </a:rPr>
              <a:t>/22</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24" name="Google Shape;124;p21"/>
          <p:cNvPicPr preferRelativeResize="0"/>
          <p:nvPr/>
        </p:nvPicPr>
        <p:blipFill>
          <a:blip r:embed="rId3">
            <a:alphaModFix/>
          </a:blip>
          <a:stretch>
            <a:fillRect/>
          </a:stretch>
        </p:blipFill>
        <p:spPr>
          <a:xfrm>
            <a:off x="5483925" y="2138175"/>
            <a:ext cx="2507025" cy="2272000"/>
          </a:xfrm>
          <a:prstGeom prst="rect">
            <a:avLst/>
          </a:prstGeom>
          <a:noFill/>
          <a:ln>
            <a:noFill/>
          </a:ln>
        </p:spPr>
      </p:pic>
      <p:pic>
        <p:nvPicPr>
          <p:cNvPr id="125" name="Google Shape;125;p21"/>
          <p:cNvPicPr preferRelativeResize="0"/>
          <p:nvPr/>
        </p:nvPicPr>
        <p:blipFill>
          <a:blip r:embed="rId4">
            <a:alphaModFix/>
          </a:blip>
          <a:stretch>
            <a:fillRect/>
          </a:stretch>
        </p:blipFill>
        <p:spPr>
          <a:xfrm>
            <a:off x="697200" y="2814324"/>
            <a:ext cx="3388426" cy="919725"/>
          </a:xfrm>
          <a:prstGeom prst="rect">
            <a:avLst/>
          </a:prstGeom>
          <a:noFill/>
          <a:ln>
            <a:noFill/>
          </a:ln>
        </p:spPr>
      </p:pic>
      <p:cxnSp>
        <p:nvCxnSpPr>
          <p:cNvPr id="126" name="Google Shape;126;p21"/>
          <p:cNvCxnSpPr>
            <a:stCxn id="125" idx="3"/>
          </p:cNvCxnSpPr>
          <p:nvPr/>
        </p:nvCxnSpPr>
        <p:spPr>
          <a:xfrm flipH="1" rot="10800000">
            <a:off x="4085626" y="3272087"/>
            <a:ext cx="1278000" cy="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